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43891200" cy="329184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8B"/>
    <a:srgbClr val="FE9C9C"/>
    <a:srgbClr val="0432FF"/>
    <a:srgbClr val="4C0DC9"/>
    <a:srgbClr val="FF6770"/>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4EA"/>
          </a:solidFill>
        </a:fill>
      </a:tcStyle>
    </a:wholeTbl>
    <a:band2H>
      <a:tcTxStyle/>
      <a:tcStyle>
        <a:tcBdr/>
        <a:fill>
          <a:solidFill>
            <a:srgbClr val="E6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EF1"/>
          </a:solidFill>
        </a:fill>
      </a:tcStyle>
    </a:wholeTbl>
    <a:band2H>
      <a:tcTxStyle/>
      <a:tcStyle>
        <a:tcBdr/>
        <a:fill>
          <a:solidFill>
            <a:srgbClr val="E6F6F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9CE"/>
          </a:solidFill>
        </a:fill>
      </a:tcStyle>
    </a:wholeTbl>
    <a:band2H>
      <a:tcTxStyle/>
      <a:tcStyle>
        <a:tcBdr/>
        <a:fill>
          <a:solidFill>
            <a:srgbClr val="F0F4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934" autoAdjust="0"/>
    <p:restoredTop sz="94652"/>
  </p:normalViewPr>
  <p:slideViewPr>
    <p:cSldViewPr snapToGrid="0" snapToObjects="1">
      <p:cViewPr>
        <p:scale>
          <a:sx n="14" d="100"/>
          <a:sy n="14" d="100"/>
        </p:scale>
        <p:origin x="17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1143000" y="685800"/>
            <a:ext cx="4572000" cy="3429000"/>
          </a:xfrm>
          <a:prstGeom prst="rect">
            <a:avLst/>
          </a:prstGeom>
        </p:spPr>
        <p:txBody>
          <a:bodyPr/>
          <a:lstStyle/>
          <a:p>
            <a:endParaRPr/>
          </a:p>
        </p:txBody>
      </p:sp>
      <p:sp>
        <p:nvSpPr>
          <p:cNvPr id="85" name="Shape 8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Arial"/>
      </a:defRPr>
    </a:lvl1pPr>
    <a:lvl2pPr indent="228600" latinLnBrk="0">
      <a:defRPr sz="1200">
        <a:latin typeface="+mj-lt"/>
        <a:ea typeface="+mj-ea"/>
        <a:cs typeface="+mj-cs"/>
        <a:sym typeface="Arial"/>
      </a:defRPr>
    </a:lvl2pPr>
    <a:lvl3pPr indent="457200" latinLnBrk="0">
      <a:defRPr sz="1200">
        <a:latin typeface="+mj-lt"/>
        <a:ea typeface="+mj-ea"/>
        <a:cs typeface="+mj-cs"/>
        <a:sym typeface="Arial"/>
      </a:defRPr>
    </a:lvl3pPr>
    <a:lvl4pPr indent="685800" latinLnBrk="0">
      <a:defRPr sz="1200">
        <a:latin typeface="+mj-lt"/>
        <a:ea typeface="+mj-ea"/>
        <a:cs typeface="+mj-cs"/>
        <a:sym typeface="Arial"/>
      </a:defRPr>
    </a:lvl4pPr>
    <a:lvl5pPr indent="914400" latinLnBrk="0">
      <a:defRPr sz="1200">
        <a:latin typeface="+mj-lt"/>
        <a:ea typeface="+mj-ea"/>
        <a:cs typeface="+mj-cs"/>
        <a:sym typeface="Arial"/>
      </a:defRPr>
    </a:lvl5pPr>
    <a:lvl6pPr indent="1143000" latinLnBrk="0">
      <a:defRPr sz="1200">
        <a:latin typeface="+mj-lt"/>
        <a:ea typeface="+mj-ea"/>
        <a:cs typeface="+mj-cs"/>
        <a:sym typeface="Arial"/>
      </a:defRPr>
    </a:lvl6pPr>
    <a:lvl7pPr indent="1371600" latinLnBrk="0">
      <a:defRPr sz="1200">
        <a:latin typeface="+mj-lt"/>
        <a:ea typeface="+mj-ea"/>
        <a:cs typeface="+mj-cs"/>
        <a:sym typeface="Arial"/>
      </a:defRPr>
    </a:lvl7pPr>
    <a:lvl8pPr indent="1600200" latinLnBrk="0">
      <a:defRPr sz="1200">
        <a:latin typeface="+mj-lt"/>
        <a:ea typeface="+mj-ea"/>
        <a:cs typeface="+mj-cs"/>
        <a:sym typeface="Arial"/>
      </a:defRPr>
    </a:lvl8pPr>
    <a:lvl9pPr indent="1828800" latinLnBrk="0">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3035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Body Level One…"/>
          <p:cNvSpPr txBox="1">
            <a:spLocks noGrp="1"/>
          </p:cNvSpPr>
          <p:nvPr>
            <p:ph type="body" sz="quarter" idx="1"/>
          </p:nvPr>
        </p:nvSpPr>
        <p:spPr>
          <a:xfrm>
            <a:off x="3985309" y="2215326"/>
            <a:ext cx="33233241" cy="2937440"/>
          </a:xfrm>
          <a:prstGeom prst="rect">
            <a:avLst/>
          </a:prstGeom>
        </p:spPr>
        <p:txBody>
          <a:bodyPr>
            <a:normAutofit/>
          </a:bodyPr>
          <a:lstStyle>
            <a:lvl1pPr marL="0" indent="0">
              <a:spcBef>
                <a:spcPts val="600"/>
              </a:spcBef>
              <a:buClrTx/>
              <a:buSzTx/>
              <a:buFontTx/>
              <a:buNone/>
            </a:lvl1pPr>
            <a:lvl2pPr marL="0" indent="1879600">
              <a:spcBef>
                <a:spcPts val="600"/>
              </a:spcBef>
              <a:buClrTx/>
              <a:buSzTx/>
              <a:buFontTx/>
              <a:buNone/>
            </a:lvl2pPr>
            <a:lvl3pPr marL="0" indent="3759200">
              <a:spcBef>
                <a:spcPts val="600"/>
              </a:spcBef>
              <a:buClrTx/>
              <a:buSzTx/>
              <a:buFontTx/>
              <a:buNone/>
            </a:lvl3pPr>
            <a:lvl4pPr marL="0" indent="5638800">
              <a:spcBef>
                <a:spcPts val="600"/>
              </a:spcBef>
              <a:buClrTx/>
              <a:buSzTx/>
              <a:buFontTx/>
              <a:buNone/>
            </a:lvl4pPr>
            <a:lvl5pPr marL="0" indent="7518400">
              <a:spcBef>
                <a:spcPts val="600"/>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12" name="Shape 12"/>
          <p:cNvSpPr txBox="1">
            <a:spLocks noGrp="1"/>
          </p:cNvSpPr>
          <p:nvPr>
            <p:ph type="body" sz="quarter" idx="13"/>
          </p:nvPr>
        </p:nvSpPr>
        <p:spPr>
          <a:xfrm>
            <a:off x="3985309" y="5193660"/>
            <a:ext cx="33233241" cy="1507587"/>
          </a:xfrm>
          <a:prstGeom prst="rect">
            <a:avLst/>
          </a:prstGeom>
        </p:spPr>
        <p:txBody>
          <a:bodyPr>
            <a:normAutofit/>
          </a:bodyPr>
          <a:lstStyle/>
          <a:p>
            <a:pPr marL="0" indent="0">
              <a:spcBef>
                <a:spcPts val="1200"/>
              </a:spcBef>
              <a:buClrTx/>
              <a:buSzTx/>
              <a:buFontTx/>
              <a:buNone/>
            </a:pPr>
            <a:endParaRPr/>
          </a:p>
        </p:txBody>
      </p:sp>
      <p:sp>
        <p:nvSpPr>
          <p:cNvPr id="13" name="Slide Number"/>
          <p:cNvSpPr txBox="1">
            <a:spLocks noGrp="1"/>
          </p:cNvSpPr>
          <p:nvPr>
            <p:ph type="sldNum" sz="quarter" idx="2"/>
          </p:nvPr>
        </p:nvSpPr>
        <p:spPr>
          <a:xfrm>
            <a:off x="21214080" y="29634178"/>
            <a:ext cx="10241281" cy="17526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sz="quarter" idx="1"/>
          </p:nvPr>
        </p:nvSpPr>
        <p:spPr>
          <a:xfrm>
            <a:off x="2194559" y="7368541"/>
            <a:ext cx="19392902" cy="3070858"/>
          </a:xfrm>
          <a:prstGeom prst="rect">
            <a:avLst/>
          </a:prstGeom>
        </p:spPr>
        <p:txBody>
          <a:bodyPr anchor="b">
            <a:normAutofit/>
          </a:bodyPr>
          <a:lstStyle>
            <a:lvl1pPr marL="0" indent="0">
              <a:spcBef>
                <a:spcPts val="0"/>
              </a:spcBef>
              <a:buClrTx/>
              <a:buSzTx/>
              <a:buFontTx/>
              <a:buNone/>
            </a:lvl1pPr>
            <a:lvl2pPr marL="0" indent="1879600">
              <a:spcBef>
                <a:spcPts val="0"/>
              </a:spcBef>
              <a:buClrTx/>
              <a:buSzTx/>
              <a:buFontTx/>
              <a:buNone/>
            </a:lvl2pPr>
            <a:lvl3pPr marL="0" indent="3759200">
              <a:spcBef>
                <a:spcPts val="0"/>
              </a:spcBef>
              <a:buClrTx/>
              <a:buSzTx/>
              <a:buFontTx/>
              <a:buNone/>
            </a:lvl3pPr>
            <a:lvl4pPr marL="0" indent="5638800">
              <a:spcBef>
                <a:spcPts val="0"/>
              </a:spcBef>
              <a:buClrTx/>
              <a:buSzTx/>
              <a:buFontTx/>
              <a:buNone/>
            </a:lvl4pPr>
            <a:lvl5pPr marL="0" indent="7518400">
              <a:spcBef>
                <a:spcPts val="0"/>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22" name="Shape 35"/>
          <p:cNvSpPr txBox="1">
            <a:spLocks noGrp="1"/>
          </p:cNvSpPr>
          <p:nvPr>
            <p:ph type="body" sz="half" idx="13"/>
          </p:nvPr>
        </p:nvSpPr>
        <p:spPr>
          <a:xfrm>
            <a:off x="2194559" y="10439399"/>
            <a:ext cx="19392902" cy="18966186"/>
          </a:xfrm>
          <a:prstGeom prst="rect">
            <a:avLst/>
          </a:prstGeom>
        </p:spPr>
        <p:txBody>
          <a:bodyPr>
            <a:normAutofit/>
          </a:bodyPr>
          <a:lstStyle/>
          <a:p>
            <a:pPr>
              <a:spcBef>
                <a:spcPts val="0"/>
              </a:spcBef>
            </a:pPr>
            <a:endParaRPr/>
          </a:p>
        </p:txBody>
      </p:sp>
      <p:sp>
        <p:nvSpPr>
          <p:cNvPr id="23" name="Shape 36"/>
          <p:cNvSpPr txBox="1">
            <a:spLocks noGrp="1"/>
          </p:cNvSpPr>
          <p:nvPr>
            <p:ph type="body" sz="quarter" idx="14"/>
          </p:nvPr>
        </p:nvSpPr>
        <p:spPr>
          <a:xfrm>
            <a:off x="22296121" y="7368541"/>
            <a:ext cx="19400520" cy="3070858"/>
          </a:xfrm>
          <a:prstGeom prst="rect">
            <a:avLst/>
          </a:prstGeom>
        </p:spPr>
        <p:txBody>
          <a:bodyPr anchor="b">
            <a:normAutofit/>
          </a:bodyPr>
          <a:lstStyle/>
          <a:p>
            <a:pPr marL="0" indent="0">
              <a:spcBef>
                <a:spcPts val="0"/>
              </a:spcBef>
              <a:buClrTx/>
              <a:buSzTx/>
              <a:buFontTx/>
              <a:buNone/>
            </a:pPr>
            <a:endParaRPr/>
          </a:p>
        </p:txBody>
      </p:sp>
      <p:sp>
        <p:nvSpPr>
          <p:cNvPr id="24" name="Shape 37"/>
          <p:cNvSpPr txBox="1">
            <a:spLocks noGrp="1"/>
          </p:cNvSpPr>
          <p:nvPr>
            <p:ph type="body" sz="half" idx="15"/>
          </p:nvPr>
        </p:nvSpPr>
        <p:spPr>
          <a:xfrm>
            <a:off x="22296121" y="10439399"/>
            <a:ext cx="19400520" cy="18966186"/>
          </a:xfrm>
          <a:prstGeom prst="rect">
            <a:avLst/>
          </a:prstGeom>
        </p:spPr>
        <p:txBody>
          <a:bodyPr>
            <a:normAutofit/>
          </a:bodyPr>
          <a:lstStyle/>
          <a:p>
            <a:pPr>
              <a:spcBef>
                <a:spcPts val="0"/>
              </a:spcBef>
            </a:pPr>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2194566" y="1310639"/>
            <a:ext cx="14439902" cy="5577840"/>
          </a:xfrm>
          <a:prstGeom prst="rect">
            <a:avLst/>
          </a:prstGeom>
        </p:spPr>
        <p:txBody>
          <a:bodyPr anchor="b"/>
          <a:lstStyle>
            <a:lvl1pPr algn="l"/>
          </a:lstStyle>
          <a:p>
            <a:r>
              <a:t>Title Text</a:t>
            </a:r>
          </a:p>
        </p:txBody>
      </p:sp>
      <p:sp>
        <p:nvSpPr>
          <p:cNvPr id="48" name="Body Level One…"/>
          <p:cNvSpPr txBox="1">
            <a:spLocks noGrp="1"/>
          </p:cNvSpPr>
          <p:nvPr>
            <p:ph type="body" idx="1"/>
          </p:nvPr>
        </p:nvSpPr>
        <p:spPr>
          <a:xfrm>
            <a:off x="17160239" y="1310641"/>
            <a:ext cx="24536399" cy="28094943"/>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49" name="Shape 53"/>
          <p:cNvSpPr txBox="1">
            <a:spLocks noGrp="1"/>
          </p:cNvSpPr>
          <p:nvPr>
            <p:ph type="body" sz="half" idx="13"/>
          </p:nvPr>
        </p:nvSpPr>
        <p:spPr>
          <a:xfrm>
            <a:off x="2194566" y="6888482"/>
            <a:ext cx="14439902" cy="22517103"/>
          </a:xfrm>
          <a:prstGeom prst="rect">
            <a:avLst/>
          </a:prstGeom>
        </p:spPr>
        <p:txBody>
          <a:bodyPr>
            <a:normAutofit/>
          </a:bodyPr>
          <a:lstStyle/>
          <a:p>
            <a:pPr marL="0" indent="0">
              <a:spcBef>
                <a:spcPts val="0"/>
              </a:spcBef>
              <a:buClrTx/>
              <a:buSzTx/>
              <a:buFontTx/>
              <a:buNone/>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57" name="Title Text"/>
          <p:cNvSpPr txBox="1">
            <a:spLocks noGrp="1"/>
          </p:cNvSpPr>
          <p:nvPr>
            <p:ph type="title"/>
          </p:nvPr>
        </p:nvSpPr>
        <p:spPr>
          <a:xfrm>
            <a:off x="8602981" y="23042878"/>
            <a:ext cx="26334723" cy="2720344"/>
          </a:xfrm>
          <a:prstGeom prst="rect">
            <a:avLst/>
          </a:prstGeom>
        </p:spPr>
        <p:txBody>
          <a:bodyPr anchor="b"/>
          <a:lstStyle>
            <a:lvl1pPr algn="l"/>
          </a:lstStyle>
          <a:p>
            <a:r>
              <a:t>Title Text</a:t>
            </a:r>
          </a:p>
        </p:txBody>
      </p:sp>
      <p:sp>
        <p:nvSpPr>
          <p:cNvPr id="58" name="Shape 59"/>
          <p:cNvSpPr>
            <a:spLocks noGrp="1"/>
          </p:cNvSpPr>
          <p:nvPr>
            <p:ph type="pic" sz="half" idx="13"/>
          </p:nvPr>
        </p:nvSpPr>
        <p:spPr>
          <a:xfrm>
            <a:off x="8602981" y="2941318"/>
            <a:ext cx="26334723" cy="19751041"/>
          </a:xfrm>
          <a:prstGeom prst="rect">
            <a:avLst/>
          </a:prstGeom>
        </p:spPr>
        <p:txBody>
          <a:bodyPr lIns="91439" tIns="45719" rIns="91439" bIns="45719"/>
          <a:lstStyle/>
          <a:p>
            <a:endParaRPr/>
          </a:p>
        </p:txBody>
      </p:sp>
      <p:sp>
        <p:nvSpPr>
          <p:cNvPr id="59" name="Body Level One…"/>
          <p:cNvSpPr txBox="1">
            <a:spLocks noGrp="1"/>
          </p:cNvSpPr>
          <p:nvPr>
            <p:ph type="body" sz="quarter" idx="1"/>
          </p:nvPr>
        </p:nvSpPr>
        <p:spPr>
          <a:xfrm>
            <a:off x="8602981" y="25763222"/>
            <a:ext cx="26334723" cy="3863337"/>
          </a:xfrm>
          <a:prstGeom prst="rect">
            <a:avLst/>
          </a:prstGeom>
        </p:spPr>
        <p:txBody>
          <a:bodyPr>
            <a:normAutofit/>
          </a:bodyPr>
          <a:lstStyle>
            <a:lvl1pPr marL="0" indent="0">
              <a:spcBef>
                <a:spcPts val="0"/>
              </a:spcBef>
              <a:buClrTx/>
              <a:buSzTx/>
              <a:buFontTx/>
              <a:buNone/>
            </a:lvl1pPr>
            <a:lvl2pPr marL="0" indent="1879600">
              <a:spcBef>
                <a:spcPts val="0"/>
              </a:spcBef>
              <a:buClrTx/>
              <a:buSzTx/>
              <a:buFontTx/>
              <a:buNone/>
            </a:lvl2pPr>
            <a:lvl3pPr marL="0" indent="3759200">
              <a:spcBef>
                <a:spcPts val="0"/>
              </a:spcBef>
              <a:buClrTx/>
              <a:buSzTx/>
              <a:buFontTx/>
              <a:buNone/>
            </a:lvl3pPr>
            <a:lvl4pPr marL="0" indent="5638800">
              <a:spcBef>
                <a:spcPts val="0"/>
              </a:spcBef>
              <a:buClrTx/>
              <a:buSzTx/>
              <a:buFontTx/>
              <a:buNone/>
            </a:lvl4pPr>
            <a:lvl5pPr marL="0" indent="7518400">
              <a:spcBef>
                <a:spcPts val="0"/>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67" name="Title Text"/>
          <p:cNvSpPr txBox="1">
            <a:spLocks noGrp="1"/>
          </p:cNvSpPr>
          <p:nvPr>
            <p:ph type="title"/>
          </p:nvPr>
        </p:nvSpPr>
        <p:spPr>
          <a:prstGeom prst="rect">
            <a:avLst/>
          </a:prstGeom>
        </p:spPr>
        <p:txBody>
          <a:bodyPr/>
          <a:lstStyle/>
          <a:p>
            <a:r>
              <a:t>Title Text</a:t>
            </a:r>
          </a:p>
        </p:txBody>
      </p:sp>
      <p:sp>
        <p:nvSpPr>
          <p:cNvPr id="68" name="Body Level One…"/>
          <p:cNvSpPr txBox="1">
            <a:spLocks noGrp="1"/>
          </p:cNvSpPr>
          <p:nvPr>
            <p:ph type="body" idx="1"/>
          </p:nvPr>
        </p:nvSpPr>
        <p:spPr>
          <a:xfrm rot="5400000">
            <a:off x="11083287" y="-1207767"/>
            <a:ext cx="21724623" cy="3950207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76" name="Title Text"/>
          <p:cNvSpPr txBox="1">
            <a:spLocks noGrp="1"/>
          </p:cNvSpPr>
          <p:nvPr>
            <p:ph type="title"/>
          </p:nvPr>
        </p:nvSpPr>
        <p:spPr>
          <a:xfrm rot="5400000">
            <a:off x="22715219" y="10424163"/>
            <a:ext cx="28087322" cy="9875521"/>
          </a:xfrm>
          <a:prstGeom prst="rect">
            <a:avLst/>
          </a:prstGeom>
        </p:spPr>
        <p:txBody>
          <a:bodyPr/>
          <a:lstStyle/>
          <a:p>
            <a:r>
              <a:t>Title Text</a:t>
            </a:r>
          </a:p>
        </p:txBody>
      </p:sp>
      <p:sp>
        <p:nvSpPr>
          <p:cNvPr id="77" name="Body Level One…"/>
          <p:cNvSpPr txBox="1">
            <a:spLocks noGrp="1"/>
          </p:cNvSpPr>
          <p:nvPr>
            <p:ph type="body" idx="1"/>
          </p:nvPr>
        </p:nvSpPr>
        <p:spPr>
          <a:xfrm rot="5400000">
            <a:off x="2598420" y="914403"/>
            <a:ext cx="28087322" cy="2889504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76D4FE"/>
            </a:gs>
            <a:gs pos="37000">
              <a:srgbClr val="C2EBFE"/>
            </a:gs>
            <a:gs pos="75000">
              <a:srgbClr val="E1F7FF"/>
            </a:gs>
            <a:gs pos="80000">
              <a:srgbClr val="FFFFFF"/>
            </a:gs>
            <a:gs pos="100000">
              <a:srgbClr val="FFFFFF"/>
            </a:gs>
          </a:gsLst>
          <a:lin ang="16200000" scaled="0"/>
        </a:gra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194559" y="1318261"/>
            <a:ext cx="39502079" cy="548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chor="ctr">
            <a:normAutofit/>
          </a:bodyPr>
          <a:lstStyle/>
          <a:p>
            <a:r>
              <a:t>Title Text</a:t>
            </a:r>
          </a:p>
        </p:txBody>
      </p:sp>
      <p:sp>
        <p:nvSpPr>
          <p:cNvPr id="3" name="Body Level One…"/>
          <p:cNvSpPr txBox="1">
            <a:spLocks noGrp="1"/>
          </p:cNvSpPr>
          <p:nvPr>
            <p:ph type="body" idx="1"/>
          </p:nvPr>
        </p:nvSpPr>
        <p:spPr>
          <a:xfrm>
            <a:off x="2194560" y="7680959"/>
            <a:ext cx="39502079" cy="252374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0615649" y="30824088"/>
            <a:ext cx="1080988" cy="1125401"/>
          </a:xfrm>
          <a:prstGeom prst="rect">
            <a:avLst/>
          </a:prstGeom>
          <a:ln w="12700">
            <a:miter lim="400000"/>
          </a:ln>
        </p:spPr>
        <p:txBody>
          <a:bodyPr wrap="none" lIns="188050" tIns="188050" rIns="188050" bIns="188050" anchor="ctr">
            <a:spAutoFit/>
          </a:bodyPr>
          <a:lstStyle>
            <a:lvl1pPr algn="r">
              <a:defRPr sz="4900">
                <a:solidFill>
                  <a:srgbClr val="888888"/>
                </a:solidFill>
                <a:latin typeface="Calibri"/>
                <a:ea typeface="Calibri"/>
                <a:cs typeface="Calibri"/>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med"/>
  <p:txStyles>
    <p:titleStyle>
      <a:lvl1pPr marL="0" marR="0" indent="0" algn="ctr"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1pPr>
      <a:lvl2pPr marL="0" marR="0" indent="0" algn="ctr"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2pPr>
      <a:lvl3pPr marL="0" marR="0" indent="0" algn="ctr"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3pPr>
      <a:lvl4pPr marL="0" marR="0" indent="0" algn="ctr"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4pPr>
      <a:lvl5pPr marL="0" marR="0" indent="0" algn="ctr"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5pPr>
      <a:lvl6pPr marL="0" marR="0" indent="0" algn="ctr"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6pPr>
      <a:lvl7pPr marL="0" marR="0" indent="0" algn="ctr"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7pPr>
      <a:lvl8pPr marL="0" marR="0" indent="0" algn="ctr"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8pPr>
      <a:lvl9pPr marL="0" marR="0" indent="0" algn="ctr"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9pPr>
    </p:titleStyle>
    <p:bodyStyle>
      <a:lvl1pPr marL="1410404" marR="0" indent="-572204" algn="l" defTabSz="914400" rtl="0" latinLnBrk="0">
        <a:lnSpc>
          <a:spcPct val="100000"/>
        </a:lnSpc>
        <a:spcBef>
          <a:spcPts val="2600"/>
        </a:spcBef>
        <a:spcAft>
          <a:spcPts val="0"/>
        </a:spcAft>
        <a:buClr>
          <a:srgbClr val="000000"/>
        </a:buClr>
        <a:buSzPct val="100000"/>
        <a:buFont typeface="Arial"/>
        <a:buChar char="•"/>
        <a:tabLst/>
        <a:defRPr sz="1400" b="0" i="0" u="none" strike="noStrike" cap="none" spc="0" baseline="0">
          <a:ln>
            <a:noFill/>
          </a:ln>
          <a:solidFill>
            <a:srgbClr val="000000"/>
          </a:solidFill>
          <a:uFillTx/>
          <a:latin typeface="+mj-lt"/>
          <a:ea typeface="+mj-ea"/>
          <a:cs typeface="+mj-cs"/>
          <a:sym typeface="Arial"/>
        </a:defRPr>
      </a:lvl1pPr>
      <a:lvl2pPr marL="3055884" marR="0" indent="-446034" algn="l" defTabSz="914400" rtl="0" latinLnBrk="0">
        <a:lnSpc>
          <a:spcPct val="100000"/>
        </a:lnSpc>
        <a:spcBef>
          <a:spcPts val="2600"/>
        </a:spcBef>
        <a:spcAft>
          <a:spcPts val="0"/>
        </a:spcAft>
        <a:buClr>
          <a:srgbClr val="000000"/>
        </a:buClr>
        <a:buSzPct val="100000"/>
        <a:buFont typeface="Arial"/>
        <a:buChar char="–"/>
        <a:tabLst/>
        <a:defRPr sz="1400" b="0" i="0" u="none" strike="noStrike" cap="none" spc="0" baseline="0">
          <a:ln>
            <a:noFill/>
          </a:ln>
          <a:solidFill>
            <a:srgbClr val="000000"/>
          </a:solidFill>
          <a:uFillTx/>
          <a:latin typeface="+mj-lt"/>
          <a:ea typeface="+mj-ea"/>
          <a:cs typeface="+mj-cs"/>
          <a:sym typeface="Arial"/>
        </a:defRPr>
      </a:lvl2pPr>
      <a:lvl3pPr marL="4701357" marR="0" indent="-313507" algn="l" defTabSz="914400" rtl="0" latinLnBrk="0">
        <a:lnSpc>
          <a:spcPct val="100000"/>
        </a:lnSpc>
        <a:spcBef>
          <a:spcPts val="2600"/>
        </a:spcBef>
        <a:spcAft>
          <a:spcPts val="0"/>
        </a:spcAft>
        <a:buClr>
          <a:srgbClr val="000000"/>
        </a:buClr>
        <a:buSzPct val="100000"/>
        <a:buFont typeface="Arial"/>
        <a:buChar char="•"/>
        <a:tabLst/>
        <a:defRPr sz="1400" b="0" i="0" u="none" strike="noStrike" cap="none" spc="0" baseline="0">
          <a:ln>
            <a:noFill/>
          </a:ln>
          <a:solidFill>
            <a:srgbClr val="000000"/>
          </a:solidFill>
          <a:uFillTx/>
          <a:latin typeface="+mj-lt"/>
          <a:ea typeface="+mj-ea"/>
          <a:cs typeface="+mj-cs"/>
          <a:sym typeface="Arial"/>
        </a:defRPr>
      </a:lvl3pPr>
      <a:lvl4pPr marL="6581901" marR="0" indent="-422400" algn="l" defTabSz="914400" rtl="0" latinLnBrk="0">
        <a:lnSpc>
          <a:spcPct val="100000"/>
        </a:lnSpc>
        <a:spcBef>
          <a:spcPts val="2600"/>
        </a:spcBef>
        <a:spcAft>
          <a:spcPts val="0"/>
        </a:spcAft>
        <a:buClr>
          <a:srgbClr val="000000"/>
        </a:buClr>
        <a:buSzPct val="100000"/>
        <a:buFont typeface="Arial"/>
        <a:buChar char="–"/>
        <a:tabLst/>
        <a:defRPr sz="1400" b="0" i="0" u="none" strike="noStrike" cap="none" spc="0" baseline="0">
          <a:ln>
            <a:noFill/>
          </a:ln>
          <a:solidFill>
            <a:srgbClr val="000000"/>
          </a:solidFill>
          <a:uFillTx/>
          <a:latin typeface="+mj-lt"/>
          <a:ea typeface="+mj-ea"/>
          <a:cs typeface="+mj-cs"/>
          <a:sym typeface="Arial"/>
        </a:defRPr>
      </a:lvl4pPr>
      <a:lvl5pPr marL="8462443" marR="0" indent="-423343" algn="l" defTabSz="914400" rtl="0" latinLnBrk="0">
        <a:lnSpc>
          <a:spcPct val="100000"/>
        </a:lnSpc>
        <a:spcBef>
          <a:spcPts val="2600"/>
        </a:spcBef>
        <a:spcAft>
          <a:spcPts val="0"/>
        </a:spcAft>
        <a:buClr>
          <a:srgbClr val="000000"/>
        </a:buClr>
        <a:buSzPct val="100000"/>
        <a:buFont typeface="Arial"/>
        <a:buChar char="»"/>
        <a:tabLst/>
        <a:defRPr sz="1400" b="0" i="0" u="none" strike="noStrike" cap="none" spc="0" baseline="0">
          <a:ln>
            <a:noFill/>
          </a:ln>
          <a:solidFill>
            <a:srgbClr val="000000"/>
          </a:solidFill>
          <a:uFillTx/>
          <a:latin typeface="+mj-lt"/>
          <a:ea typeface="+mj-ea"/>
          <a:cs typeface="+mj-cs"/>
          <a:sym typeface="Arial"/>
        </a:defRPr>
      </a:lvl5pPr>
      <a:lvl6pPr marL="10342988" marR="0" indent="-424288" algn="l" defTabSz="914400" rtl="0" latinLnBrk="0">
        <a:lnSpc>
          <a:spcPct val="100000"/>
        </a:lnSpc>
        <a:spcBef>
          <a:spcPts val="2600"/>
        </a:spcBef>
        <a:spcAft>
          <a:spcPts val="0"/>
        </a:spcAft>
        <a:buClr>
          <a:srgbClr val="000000"/>
        </a:buClr>
        <a:buSzPct val="100000"/>
        <a:buFont typeface="Arial"/>
        <a:buChar char="•"/>
        <a:tabLst/>
        <a:defRPr sz="1400" b="0" i="0" u="none" strike="noStrike" cap="none" spc="0" baseline="0">
          <a:ln>
            <a:noFill/>
          </a:ln>
          <a:solidFill>
            <a:srgbClr val="000000"/>
          </a:solidFill>
          <a:uFillTx/>
          <a:latin typeface="+mj-lt"/>
          <a:ea typeface="+mj-ea"/>
          <a:cs typeface="+mj-cs"/>
          <a:sym typeface="Arial"/>
        </a:defRPr>
      </a:lvl6pPr>
      <a:lvl7pPr marL="12223530" marR="0" indent="-425229" algn="l" defTabSz="914400" rtl="0" latinLnBrk="0">
        <a:lnSpc>
          <a:spcPct val="100000"/>
        </a:lnSpc>
        <a:spcBef>
          <a:spcPts val="2600"/>
        </a:spcBef>
        <a:spcAft>
          <a:spcPts val="0"/>
        </a:spcAft>
        <a:buClr>
          <a:srgbClr val="000000"/>
        </a:buClr>
        <a:buSzPct val="100000"/>
        <a:buFont typeface="Arial"/>
        <a:buChar char="•"/>
        <a:tabLst/>
        <a:defRPr sz="1400" b="0" i="0" u="none" strike="noStrike" cap="none" spc="0" baseline="0">
          <a:ln>
            <a:noFill/>
          </a:ln>
          <a:solidFill>
            <a:srgbClr val="000000"/>
          </a:solidFill>
          <a:uFillTx/>
          <a:latin typeface="+mj-lt"/>
          <a:ea typeface="+mj-ea"/>
          <a:cs typeface="+mj-cs"/>
          <a:sym typeface="Arial"/>
        </a:defRPr>
      </a:lvl7pPr>
      <a:lvl8pPr marL="14104073" marR="0" indent="-426173" algn="l" defTabSz="914400" rtl="0" latinLnBrk="0">
        <a:lnSpc>
          <a:spcPct val="100000"/>
        </a:lnSpc>
        <a:spcBef>
          <a:spcPts val="2600"/>
        </a:spcBef>
        <a:spcAft>
          <a:spcPts val="0"/>
        </a:spcAft>
        <a:buClr>
          <a:srgbClr val="000000"/>
        </a:buClr>
        <a:buSzPct val="100000"/>
        <a:buFont typeface="Arial"/>
        <a:buChar char="•"/>
        <a:tabLst/>
        <a:defRPr sz="1400" b="0" i="0" u="none" strike="noStrike" cap="none" spc="0" baseline="0">
          <a:ln>
            <a:noFill/>
          </a:ln>
          <a:solidFill>
            <a:srgbClr val="000000"/>
          </a:solidFill>
          <a:uFillTx/>
          <a:latin typeface="+mj-lt"/>
          <a:ea typeface="+mj-ea"/>
          <a:cs typeface="+mj-cs"/>
          <a:sym typeface="Arial"/>
        </a:defRPr>
      </a:lvl8pPr>
      <a:lvl9pPr marL="15984616" marR="0" indent="-427116" algn="l" defTabSz="914400" rtl="0" latinLnBrk="0">
        <a:lnSpc>
          <a:spcPct val="100000"/>
        </a:lnSpc>
        <a:spcBef>
          <a:spcPts val="2600"/>
        </a:spcBef>
        <a:spcAft>
          <a:spcPts val="0"/>
        </a:spcAft>
        <a:buClr>
          <a:srgbClr val="000000"/>
        </a:buClr>
        <a:buSzPct val="100000"/>
        <a:buFont typeface="Arial"/>
        <a:buChar char="•"/>
        <a:tabLst/>
        <a:defRPr sz="1400" b="0" i="0" u="none" strike="noStrike" cap="none" spc="0" baseline="0">
          <a:ln>
            <a:noFill/>
          </a:ln>
          <a:solidFill>
            <a:srgbClr val="000000"/>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49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49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49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49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49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49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49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49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49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2.tif"/><Relationship Id="rId9" Type="http://schemas.openxmlformats.org/officeDocument/2006/relationships/image" Target="../media/image7.tiff"/><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93"/>
          <p:cNvSpPr txBox="1">
            <a:spLocks noGrp="1"/>
          </p:cNvSpPr>
          <p:nvPr>
            <p:ph type="subTitle" sz="quarter" idx="1"/>
          </p:nvPr>
        </p:nvSpPr>
        <p:spPr>
          <a:xfrm>
            <a:off x="10267794" y="598889"/>
            <a:ext cx="24164675" cy="1958293"/>
          </a:xfrm>
          <a:prstGeom prst="rect">
            <a:avLst/>
          </a:prstGeom>
        </p:spPr>
        <p:txBody>
          <a:bodyPr lIns="0" tIns="0" rIns="0" bIns="0"/>
          <a:lstStyle>
            <a:lvl1pPr algn="ctr">
              <a:spcBef>
                <a:spcPts val="0"/>
              </a:spcBef>
              <a:defRPr sz="8200" b="1">
                <a:solidFill>
                  <a:srgbClr val="00253F"/>
                </a:solidFill>
              </a:defRPr>
            </a:lvl1pPr>
          </a:lstStyle>
          <a:p>
            <a:r>
              <a:rPr dirty="0"/>
              <a:t>Wireless Recorder for Neural Implantation</a:t>
            </a:r>
          </a:p>
        </p:txBody>
      </p:sp>
      <p:sp>
        <p:nvSpPr>
          <p:cNvPr id="88" name="Shape 94"/>
          <p:cNvSpPr txBox="1">
            <a:spLocks noGrp="1"/>
          </p:cNvSpPr>
          <p:nvPr>
            <p:ph type="body" idx="13"/>
          </p:nvPr>
        </p:nvSpPr>
        <p:spPr>
          <a:xfrm>
            <a:off x="10397730" y="2135893"/>
            <a:ext cx="23777804" cy="70613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lnSpcReduction="10000"/>
          </a:bodyPr>
          <a:lstStyle>
            <a:lvl1pPr marL="0" indent="0" algn="ctr" defTabSz="365760">
              <a:spcBef>
                <a:spcPts val="0"/>
              </a:spcBef>
              <a:buClrTx/>
              <a:buSzTx/>
              <a:buFontTx/>
              <a:buNone/>
              <a:defRPr sz="4760" b="1">
                <a:solidFill>
                  <a:srgbClr val="004161"/>
                </a:solidFill>
              </a:defRPr>
            </a:lvl1pPr>
          </a:lstStyle>
          <a:p>
            <a:r>
              <a:rPr dirty="0"/>
              <a:t>Aidan Curtis, Sophia D’Amico, Andres Gomez, Benjamin </a:t>
            </a:r>
            <a:r>
              <a:rPr dirty="0" err="1"/>
              <a:t>Klimko</a:t>
            </a:r>
            <a:r>
              <a:rPr dirty="0"/>
              <a:t>, Zhiyang Zhang</a:t>
            </a:r>
            <a:endParaRPr dirty="0">
              <a:latin typeface="Times"/>
              <a:ea typeface="Times"/>
              <a:cs typeface="Times"/>
              <a:sym typeface="Times"/>
            </a:endParaRPr>
          </a:p>
        </p:txBody>
      </p:sp>
      <p:sp>
        <p:nvSpPr>
          <p:cNvPr id="89" name="Shape 83"/>
          <p:cNvSpPr txBox="1"/>
          <p:nvPr/>
        </p:nvSpPr>
        <p:spPr>
          <a:xfrm>
            <a:off x="12066703" y="15796725"/>
            <a:ext cx="10051920" cy="548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defRPr sz="3200" b="1"/>
            </a:lvl1pPr>
          </a:lstStyle>
          <a:p>
            <a:r>
              <a:t>Sample Text</a:t>
            </a:r>
          </a:p>
        </p:txBody>
      </p:sp>
      <p:sp>
        <p:nvSpPr>
          <p:cNvPr id="90" name="Rectangle: Rounded Corners 143"/>
          <p:cNvSpPr/>
          <p:nvPr/>
        </p:nvSpPr>
        <p:spPr>
          <a:xfrm>
            <a:off x="909078" y="4169332"/>
            <a:ext cx="10702597" cy="5602995"/>
          </a:xfrm>
          <a:prstGeom prst="roundRect">
            <a:avLst>
              <a:gd name="adj" fmla="val 5927"/>
            </a:avLst>
          </a:prstGeom>
          <a:solidFill>
            <a:srgbClr val="FFFFFF"/>
          </a:solidFill>
          <a:ln>
            <a:solidFill>
              <a:srgbClr val="004161"/>
            </a:solidFill>
          </a:ln>
        </p:spPr>
        <p:txBody>
          <a:bodyPr lIns="45719" rIns="45719" anchor="ctr"/>
          <a:lstStyle/>
          <a:p>
            <a:pPr algn="ctr">
              <a:defRPr>
                <a:solidFill>
                  <a:srgbClr val="FFFFFF"/>
                </a:solidFill>
              </a:defRPr>
            </a:pPr>
            <a:endParaRPr/>
          </a:p>
        </p:txBody>
      </p:sp>
      <p:grpSp>
        <p:nvGrpSpPr>
          <p:cNvPr id="93" name="Rectangle: Top Corners Rounded 154"/>
          <p:cNvGrpSpPr/>
          <p:nvPr/>
        </p:nvGrpSpPr>
        <p:grpSpPr>
          <a:xfrm>
            <a:off x="909078" y="4150281"/>
            <a:ext cx="10702597" cy="976453"/>
            <a:chOff x="0" y="0"/>
            <a:chExt cx="10702595" cy="976452"/>
          </a:xfrm>
        </p:grpSpPr>
        <p:sp>
          <p:nvSpPr>
            <p:cNvPr id="91" name="Shape"/>
            <p:cNvSpPr/>
            <p:nvPr/>
          </p:nvSpPr>
          <p:spPr>
            <a:xfrm>
              <a:off x="0" y="0"/>
              <a:ext cx="10702595" cy="903631"/>
            </a:xfrm>
            <a:custGeom>
              <a:avLst/>
              <a:gdLst/>
              <a:ahLst/>
              <a:cxnLst>
                <a:cxn ang="0">
                  <a:pos x="wd2" y="hd2"/>
                </a:cxn>
                <a:cxn ang="5400000">
                  <a:pos x="wd2" y="hd2"/>
                </a:cxn>
                <a:cxn ang="10800000">
                  <a:pos x="wd2" y="hd2"/>
                </a:cxn>
                <a:cxn ang="16200000">
                  <a:pos x="wd2" y="hd2"/>
                </a:cxn>
              </a:cxnLst>
              <a:rect l="0" t="0" r="r" b="b"/>
              <a:pathLst>
                <a:path w="21600" h="21600" extrusionOk="0">
                  <a:moveTo>
                    <a:pt x="912" y="0"/>
                  </a:moveTo>
                  <a:lnTo>
                    <a:pt x="20688" y="0"/>
                  </a:lnTo>
                  <a:cubicBezTo>
                    <a:pt x="21192" y="0"/>
                    <a:pt x="21600" y="4835"/>
                    <a:pt x="21600" y="10800"/>
                  </a:cubicBezTo>
                  <a:lnTo>
                    <a:pt x="21600" y="21600"/>
                  </a:lnTo>
                  <a:lnTo>
                    <a:pt x="0" y="21600"/>
                  </a:lnTo>
                  <a:lnTo>
                    <a:pt x="0" y="10800"/>
                  </a:lnTo>
                  <a:cubicBezTo>
                    <a:pt x="0" y="4835"/>
                    <a:pt x="408" y="0"/>
                    <a:pt x="912" y="0"/>
                  </a:cubicBezTo>
                  <a:close/>
                </a:path>
              </a:pathLst>
            </a:custGeom>
            <a:solidFill>
              <a:schemeClr val="accent2"/>
            </a:solidFill>
            <a:ln w="9525" cap="flat">
              <a:solidFill>
                <a:srgbClr val="004161"/>
              </a:solidFill>
              <a:prstDash val="solid"/>
              <a:round/>
            </a:ln>
            <a:effectLst/>
          </p:spPr>
          <p:txBody>
            <a:bodyPr wrap="square" lIns="45719" tIns="45719" rIns="45719" bIns="45719" numCol="1" anchor="ctr">
              <a:noAutofit/>
            </a:bodyPr>
            <a:lstStyle/>
            <a:p>
              <a:pPr algn="ctr">
                <a:defRPr sz="5400">
                  <a:solidFill>
                    <a:srgbClr val="FFFFFF"/>
                  </a:solidFill>
                  <a:latin typeface="Calibri"/>
                  <a:ea typeface="Calibri"/>
                  <a:cs typeface="Calibri"/>
                  <a:sym typeface="Calibri"/>
                </a:defRPr>
              </a:pPr>
              <a:endParaRPr/>
            </a:p>
          </p:txBody>
        </p:sp>
        <p:sp>
          <p:nvSpPr>
            <p:cNvPr id="92" name="Why Wireless ECoG?"/>
            <p:cNvSpPr txBox="1"/>
            <p:nvPr/>
          </p:nvSpPr>
          <p:spPr>
            <a:xfrm>
              <a:off x="119631" y="59511"/>
              <a:ext cx="10437932" cy="916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5400">
                  <a:solidFill>
                    <a:srgbClr val="FFFFFF"/>
                  </a:solidFill>
                  <a:latin typeface="Calibri"/>
                  <a:ea typeface="Calibri"/>
                  <a:cs typeface="Calibri"/>
                  <a:sym typeface="Calibri"/>
                </a:defRPr>
              </a:lvl1pPr>
            </a:lstStyle>
            <a:p>
              <a:r>
                <a:rPr lang="en-US" dirty="0"/>
                <a:t>Motivation</a:t>
              </a:r>
              <a:endParaRPr dirty="0"/>
            </a:p>
          </p:txBody>
        </p:sp>
      </p:grpSp>
      <p:sp>
        <p:nvSpPr>
          <p:cNvPr id="94" name="Rectangle: Rounded Corners 24"/>
          <p:cNvSpPr/>
          <p:nvPr/>
        </p:nvSpPr>
        <p:spPr>
          <a:xfrm>
            <a:off x="11942495" y="4261701"/>
            <a:ext cx="30824690" cy="17652552"/>
          </a:xfrm>
          <a:prstGeom prst="roundRect">
            <a:avLst>
              <a:gd name="adj" fmla="val 3346"/>
            </a:avLst>
          </a:prstGeom>
          <a:solidFill>
            <a:srgbClr val="FFFFFF"/>
          </a:solidFill>
          <a:ln>
            <a:solidFill>
              <a:srgbClr val="004161"/>
            </a:solidFill>
          </a:ln>
        </p:spPr>
        <p:txBody>
          <a:bodyPr lIns="45719" rIns="45719" anchor="ctr"/>
          <a:lstStyle/>
          <a:p>
            <a:pPr algn="ctr">
              <a:defRPr>
                <a:solidFill>
                  <a:srgbClr val="FFFFFF"/>
                </a:solidFill>
              </a:defRPr>
            </a:pPr>
            <a:r>
              <a:rPr lang="en-US" dirty="0"/>
              <a:t>Screen Shot 2019-03-26 at 11.37.35 PM</a:t>
            </a:r>
            <a:endParaRPr dirty="0"/>
          </a:p>
        </p:txBody>
      </p:sp>
      <p:grpSp>
        <p:nvGrpSpPr>
          <p:cNvPr id="97" name="Rectangle: Top Corners Rounded 151"/>
          <p:cNvGrpSpPr/>
          <p:nvPr/>
        </p:nvGrpSpPr>
        <p:grpSpPr>
          <a:xfrm>
            <a:off x="11942493" y="4173183"/>
            <a:ext cx="30824694" cy="919303"/>
            <a:chOff x="0" y="0"/>
            <a:chExt cx="30824693" cy="919302"/>
          </a:xfrm>
        </p:grpSpPr>
        <p:sp>
          <p:nvSpPr>
            <p:cNvPr id="95" name="Shape"/>
            <p:cNvSpPr/>
            <p:nvPr/>
          </p:nvSpPr>
          <p:spPr>
            <a:xfrm>
              <a:off x="0" y="0"/>
              <a:ext cx="30824693" cy="903631"/>
            </a:xfrm>
            <a:custGeom>
              <a:avLst/>
              <a:gdLst/>
              <a:ahLst/>
              <a:cxnLst>
                <a:cxn ang="0">
                  <a:pos x="wd2" y="hd2"/>
                </a:cxn>
                <a:cxn ang="5400000">
                  <a:pos x="wd2" y="hd2"/>
                </a:cxn>
                <a:cxn ang="10800000">
                  <a:pos x="wd2" y="hd2"/>
                </a:cxn>
                <a:cxn ang="16200000">
                  <a:pos x="wd2" y="hd2"/>
                </a:cxn>
              </a:cxnLst>
              <a:rect l="0" t="0" r="r" b="b"/>
              <a:pathLst>
                <a:path w="21600" h="21600" extrusionOk="0">
                  <a:moveTo>
                    <a:pt x="317" y="0"/>
                  </a:moveTo>
                  <a:lnTo>
                    <a:pt x="21283" y="0"/>
                  </a:lnTo>
                  <a:cubicBezTo>
                    <a:pt x="21458" y="0"/>
                    <a:pt x="21600" y="4835"/>
                    <a:pt x="21600" y="10800"/>
                  </a:cubicBezTo>
                  <a:lnTo>
                    <a:pt x="21600" y="21600"/>
                  </a:lnTo>
                  <a:lnTo>
                    <a:pt x="0" y="21600"/>
                  </a:lnTo>
                  <a:lnTo>
                    <a:pt x="0" y="10800"/>
                  </a:lnTo>
                  <a:cubicBezTo>
                    <a:pt x="0" y="4835"/>
                    <a:pt x="142" y="0"/>
                    <a:pt x="317" y="0"/>
                  </a:cubicBezTo>
                  <a:close/>
                </a:path>
              </a:pathLst>
            </a:custGeom>
            <a:solidFill>
              <a:schemeClr val="accent2"/>
            </a:solidFill>
            <a:ln w="9525" cap="flat">
              <a:solidFill>
                <a:srgbClr val="004161"/>
              </a:solidFill>
              <a:prstDash val="solid"/>
              <a:round/>
            </a:ln>
            <a:effectLst/>
          </p:spPr>
          <p:txBody>
            <a:bodyPr wrap="square" lIns="45719" tIns="45719" rIns="45719" bIns="45719" numCol="1" anchor="ctr">
              <a:noAutofit/>
            </a:bodyPr>
            <a:lstStyle/>
            <a:p>
              <a:pPr algn="ctr">
                <a:defRPr sz="5400">
                  <a:solidFill>
                    <a:srgbClr val="FFFFFF"/>
                  </a:solidFill>
                  <a:latin typeface="Calibri"/>
                  <a:ea typeface="Calibri"/>
                  <a:cs typeface="Calibri"/>
                  <a:sym typeface="Calibri"/>
                </a:defRPr>
              </a:pPr>
              <a:endParaRPr/>
            </a:p>
          </p:txBody>
        </p:sp>
        <p:sp>
          <p:nvSpPr>
            <p:cNvPr id="96" name="Prototype Design and Testing"/>
            <p:cNvSpPr txBox="1"/>
            <p:nvPr/>
          </p:nvSpPr>
          <p:spPr>
            <a:xfrm>
              <a:off x="132332" y="2361"/>
              <a:ext cx="30560027" cy="916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5400">
                  <a:solidFill>
                    <a:srgbClr val="FFFFFF"/>
                  </a:solidFill>
                  <a:latin typeface="Calibri"/>
                  <a:ea typeface="Calibri"/>
                  <a:cs typeface="Calibri"/>
                  <a:sym typeface="Calibri"/>
                </a:defRPr>
              </a:lvl1pPr>
            </a:lstStyle>
            <a:p>
              <a:r>
                <a:rPr dirty="0"/>
                <a:t>Prototype Desig</a:t>
              </a:r>
              <a:r>
                <a:rPr lang="en-US" dirty="0"/>
                <a:t>n</a:t>
              </a:r>
              <a:endParaRPr dirty="0"/>
            </a:p>
          </p:txBody>
        </p:sp>
      </p:grpSp>
      <p:sp>
        <p:nvSpPr>
          <p:cNvPr id="98" name="Rectangle: Rounded Corners 125"/>
          <p:cNvSpPr/>
          <p:nvPr/>
        </p:nvSpPr>
        <p:spPr>
          <a:xfrm>
            <a:off x="29512792" y="22428812"/>
            <a:ext cx="13154727" cy="5142842"/>
          </a:xfrm>
          <a:prstGeom prst="roundRect">
            <a:avLst>
              <a:gd name="adj" fmla="val 10456"/>
            </a:avLst>
          </a:prstGeom>
          <a:solidFill>
            <a:srgbClr val="FFFFFF"/>
          </a:solidFill>
          <a:ln>
            <a:solidFill>
              <a:srgbClr val="004161"/>
            </a:solidFill>
          </a:ln>
        </p:spPr>
        <p:txBody>
          <a:bodyPr lIns="45719" rIns="45719" anchor="ctr"/>
          <a:lstStyle/>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pPr marL="571500" indent="-571500" fontAlgn="base">
              <a:buFont typeface="Arial" panose="020B0604020202020204" pitchFamily="34" charset="0"/>
              <a:buChar char="•"/>
            </a:pPr>
            <a:endParaRPr lang="en-US" sz="4000" dirty="0"/>
          </a:p>
          <a:p>
            <a:pPr marL="571500" indent="-571500" fontAlgn="base">
              <a:buFont typeface="Arial" panose="020B0604020202020204" pitchFamily="34" charset="0"/>
              <a:buChar char="•"/>
            </a:pPr>
            <a:endParaRPr lang="en-US" sz="1000" dirty="0"/>
          </a:p>
          <a:p>
            <a:pPr marL="571500" indent="-571500" fontAlgn="base">
              <a:buFont typeface="Arial" panose="020B0604020202020204" pitchFamily="34" charset="0"/>
              <a:buChar char="•"/>
            </a:pPr>
            <a:r>
              <a:rPr lang="en-US" sz="4000" dirty="0"/>
              <a:t>Implement predictive modeling on wireless chip</a:t>
            </a:r>
          </a:p>
          <a:p>
            <a:pPr marL="571500" indent="-571500" fontAlgn="base">
              <a:buFont typeface="Arial" panose="020B0604020202020204" pitchFamily="34" charset="0"/>
              <a:buChar char="•"/>
            </a:pPr>
            <a:r>
              <a:rPr lang="en-US" sz="4000" dirty="0"/>
              <a:t>Integrate full system with power peripherals</a:t>
            </a:r>
          </a:p>
          <a:p>
            <a:pPr marL="571500" indent="-571500" fontAlgn="base">
              <a:buFont typeface="Arial" panose="020B0604020202020204" pitchFamily="34" charset="0"/>
              <a:buChar char="•"/>
            </a:pPr>
            <a:r>
              <a:rPr lang="en-US" sz="4000" dirty="0"/>
              <a:t>Implement a fuel gauge for monitoring power usage</a:t>
            </a:r>
          </a:p>
          <a:p>
            <a:pPr marL="571500" indent="-571500" fontAlgn="base">
              <a:buFont typeface="Arial" panose="020B0604020202020204" pitchFamily="34" charset="0"/>
              <a:buChar char="•"/>
            </a:pPr>
            <a:r>
              <a:rPr lang="en-US" sz="4000" dirty="0"/>
              <a:t>include animal testing statements + Caleb and </a:t>
            </a:r>
            <a:r>
              <a:rPr lang="en-US" sz="4000" dirty="0" err="1"/>
              <a:t>Ziying</a:t>
            </a:r>
            <a:r>
              <a:rPr lang="en-US" sz="4000" dirty="0"/>
              <a:t> </a:t>
            </a:r>
            <a:r>
              <a:rPr lang="en-US" sz="4000" dirty="0" err="1"/>
              <a:t>shoutouts</a:t>
            </a:r>
            <a:r>
              <a:rPr lang="en-US" sz="4000" dirty="0"/>
              <a:t> (can go in below box)</a:t>
            </a:r>
            <a:br>
              <a:rPr lang="en-US" sz="4000" dirty="0"/>
            </a:br>
            <a:endParaRPr sz="4000" dirty="0"/>
          </a:p>
        </p:txBody>
      </p:sp>
      <p:sp>
        <p:nvSpPr>
          <p:cNvPr id="99" name="Shape"/>
          <p:cNvSpPr/>
          <p:nvPr/>
        </p:nvSpPr>
        <p:spPr>
          <a:xfrm>
            <a:off x="29512792" y="22399533"/>
            <a:ext cx="13142622" cy="903632"/>
          </a:xfrm>
          <a:custGeom>
            <a:avLst/>
            <a:gdLst/>
            <a:ahLst/>
            <a:cxnLst>
              <a:cxn ang="0">
                <a:pos x="wd2" y="hd2"/>
              </a:cxn>
              <a:cxn ang="5400000">
                <a:pos x="wd2" y="hd2"/>
              </a:cxn>
              <a:cxn ang="10800000">
                <a:pos x="wd2" y="hd2"/>
              </a:cxn>
              <a:cxn ang="16200000">
                <a:pos x="wd2" y="hd2"/>
              </a:cxn>
            </a:cxnLst>
            <a:rect l="0" t="0" r="r" b="b"/>
            <a:pathLst>
              <a:path w="21600" h="21600" extrusionOk="0">
                <a:moveTo>
                  <a:pt x="912" y="0"/>
                </a:moveTo>
                <a:lnTo>
                  <a:pt x="20688" y="0"/>
                </a:lnTo>
                <a:cubicBezTo>
                  <a:pt x="21192" y="0"/>
                  <a:pt x="21600" y="4835"/>
                  <a:pt x="21600" y="10800"/>
                </a:cubicBezTo>
                <a:lnTo>
                  <a:pt x="21600" y="21600"/>
                </a:lnTo>
                <a:lnTo>
                  <a:pt x="0" y="21600"/>
                </a:lnTo>
                <a:lnTo>
                  <a:pt x="0" y="10800"/>
                </a:lnTo>
                <a:cubicBezTo>
                  <a:pt x="0" y="4835"/>
                  <a:pt x="408" y="0"/>
                  <a:pt x="912" y="0"/>
                </a:cubicBezTo>
                <a:close/>
              </a:path>
            </a:pathLst>
          </a:custGeom>
          <a:solidFill>
            <a:schemeClr val="accent2"/>
          </a:solidFill>
          <a:ln>
            <a:solidFill>
              <a:srgbClr val="004161"/>
            </a:solidFill>
          </a:ln>
        </p:spPr>
        <p:txBody>
          <a:bodyPr lIns="45719" rIns="45719" anchor="ctr"/>
          <a:lstStyle/>
          <a:p>
            <a:pPr algn="ctr">
              <a:defRPr sz="5400">
                <a:solidFill>
                  <a:srgbClr val="FFFFFF"/>
                </a:solidFill>
                <a:latin typeface="Calibri"/>
                <a:ea typeface="Calibri"/>
                <a:cs typeface="Calibri"/>
                <a:sym typeface="Calibri"/>
              </a:defRPr>
            </a:pPr>
            <a:endParaRPr dirty="0"/>
          </a:p>
        </p:txBody>
      </p:sp>
      <p:sp>
        <p:nvSpPr>
          <p:cNvPr id="100" name="Future"/>
          <p:cNvSpPr txBox="1"/>
          <p:nvPr/>
        </p:nvSpPr>
        <p:spPr>
          <a:xfrm>
            <a:off x="29469910" y="22417780"/>
            <a:ext cx="13981828" cy="916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5400">
                <a:solidFill>
                  <a:srgbClr val="FFFFFF"/>
                </a:solidFill>
                <a:latin typeface="Calibri"/>
                <a:ea typeface="Calibri"/>
                <a:cs typeface="Calibri"/>
                <a:sym typeface="Calibri"/>
              </a:defRPr>
            </a:lvl1pPr>
          </a:lstStyle>
          <a:p>
            <a:r>
              <a:rPr dirty="0"/>
              <a:t>Future</a:t>
            </a:r>
            <a:r>
              <a:rPr lang="en-US" dirty="0"/>
              <a:t> Work</a:t>
            </a:r>
            <a:endParaRPr dirty="0"/>
          </a:p>
        </p:txBody>
      </p:sp>
      <p:sp>
        <p:nvSpPr>
          <p:cNvPr id="101" name="Rectangle: Rounded Corners 136"/>
          <p:cNvSpPr/>
          <p:nvPr/>
        </p:nvSpPr>
        <p:spPr>
          <a:xfrm>
            <a:off x="29462710" y="27988086"/>
            <a:ext cx="13318022" cy="4269811"/>
          </a:xfrm>
          <a:prstGeom prst="roundRect">
            <a:avLst>
              <a:gd name="adj" fmla="val 15163"/>
            </a:avLst>
          </a:prstGeom>
          <a:solidFill>
            <a:srgbClr val="FFFFFF"/>
          </a:solidFill>
          <a:ln>
            <a:solidFill>
              <a:srgbClr val="004161"/>
            </a:solidFill>
          </a:ln>
        </p:spPr>
        <p:txBody>
          <a:bodyPr lIns="45719" rIns="45719" anchor="ctr"/>
          <a:lstStyle/>
          <a:p>
            <a:pPr algn="ctr">
              <a:defRPr>
                <a:solidFill>
                  <a:srgbClr val="FFFFFF"/>
                </a:solidFill>
              </a:defRPr>
            </a:pPr>
            <a:endParaRPr/>
          </a:p>
        </p:txBody>
      </p:sp>
      <p:sp>
        <p:nvSpPr>
          <p:cNvPr id="102" name="Shape"/>
          <p:cNvSpPr/>
          <p:nvPr/>
        </p:nvSpPr>
        <p:spPr>
          <a:xfrm>
            <a:off x="29469910" y="27942646"/>
            <a:ext cx="13326058" cy="903632"/>
          </a:xfrm>
          <a:custGeom>
            <a:avLst/>
            <a:gdLst/>
            <a:ahLst/>
            <a:cxnLst>
              <a:cxn ang="0">
                <a:pos x="wd2" y="hd2"/>
              </a:cxn>
              <a:cxn ang="5400000">
                <a:pos x="wd2" y="hd2"/>
              </a:cxn>
              <a:cxn ang="10800000">
                <a:pos x="wd2" y="hd2"/>
              </a:cxn>
              <a:cxn ang="16200000">
                <a:pos x="wd2" y="hd2"/>
              </a:cxn>
            </a:cxnLst>
            <a:rect l="0" t="0" r="r" b="b"/>
            <a:pathLst>
              <a:path w="21600" h="21600" extrusionOk="0">
                <a:moveTo>
                  <a:pt x="912" y="0"/>
                </a:moveTo>
                <a:lnTo>
                  <a:pt x="20688" y="0"/>
                </a:lnTo>
                <a:cubicBezTo>
                  <a:pt x="21192" y="0"/>
                  <a:pt x="21600" y="4835"/>
                  <a:pt x="21600" y="10800"/>
                </a:cubicBezTo>
                <a:lnTo>
                  <a:pt x="21600" y="21600"/>
                </a:lnTo>
                <a:lnTo>
                  <a:pt x="0" y="21600"/>
                </a:lnTo>
                <a:lnTo>
                  <a:pt x="0" y="10800"/>
                </a:lnTo>
                <a:cubicBezTo>
                  <a:pt x="0" y="4835"/>
                  <a:pt x="408" y="0"/>
                  <a:pt x="912" y="0"/>
                </a:cubicBezTo>
                <a:close/>
              </a:path>
            </a:pathLst>
          </a:custGeom>
          <a:solidFill>
            <a:schemeClr val="accent2"/>
          </a:solidFill>
          <a:ln>
            <a:solidFill>
              <a:srgbClr val="004161"/>
            </a:solidFill>
          </a:ln>
        </p:spPr>
        <p:txBody>
          <a:bodyPr lIns="45719" rIns="45719" anchor="ctr"/>
          <a:lstStyle/>
          <a:p>
            <a:pPr algn="ctr">
              <a:defRPr sz="5400">
                <a:solidFill>
                  <a:srgbClr val="FFFFFF"/>
                </a:solidFill>
                <a:latin typeface="Calibri"/>
                <a:ea typeface="Calibri"/>
                <a:cs typeface="Calibri"/>
                <a:sym typeface="Calibri"/>
              </a:defRPr>
            </a:pPr>
            <a:endParaRPr dirty="0"/>
          </a:p>
        </p:txBody>
      </p:sp>
      <p:sp>
        <p:nvSpPr>
          <p:cNvPr id="103" name="Acknowledgements / References"/>
          <p:cNvSpPr txBox="1"/>
          <p:nvPr/>
        </p:nvSpPr>
        <p:spPr>
          <a:xfrm>
            <a:off x="28782248" y="28012543"/>
            <a:ext cx="14243979" cy="916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5400">
                <a:solidFill>
                  <a:srgbClr val="FFFFFF"/>
                </a:solidFill>
                <a:latin typeface="Calibri"/>
                <a:ea typeface="Calibri"/>
                <a:cs typeface="Calibri"/>
                <a:sym typeface="Calibri"/>
              </a:defRPr>
            </a:lvl1pPr>
          </a:lstStyle>
          <a:p>
            <a:r>
              <a:rPr dirty="0"/>
              <a:t>Acknowledgements / References</a:t>
            </a:r>
          </a:p>
        </p:txBody>
      </p:sp>
      <p:pic>
        <p:nvPicPr>
          <p:cNvPr id="105" name="Screen Shot 2019-03-19 at 7.18.11 PM.png" descr="Screen Shot 2019-03-19 at 7.18.11 PM.png"/>
          <p:cNvPicPr>
            <a:picLocks noChangeAspect="1"/>
          </p:cNvPicPr>
          <p:nvPr/>
        </p:nvPicPr>
        <p:blipFill>
          <a:blip r:embed="rId3">
            <a:extLst/>
          </a:blip>
          <a:stretch>
            <a:fillRect/>
          </a:stretch>
        </p:blipFill>
        <p:spPr>
          <a:xfrm>
            <a:off x="39276031" y="1184521"/>
            <a:ext cx="3391488" cy="1446514"/>
          </a:xfrm>
          <a:prstGeom prst="rect">
            <a:avLst/>
          </a:prstGeom>
          <a:ln w="12700">
            <a:miter lim="400000"/>
          </a:ln>
        </p:spPr>
      </p:pic>
      <p:sp>
        <p:nvSpPr>
          <p:cNvPr id="106" name="30% of epilepsy patients do not respond to medicine or treatment…"/>
          <p:cNvSpPr txBox="1"/>
          <p:nvPr/>
        </p:nvSpPr>
        <p:spPr>
          <a:xfrm>
            <a:off x="1127269" y="5367389"/>
            <a:ext cx="10040274" cy="38625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457200" indent="-457200" fontAlgn="base">
              <a:buFont typeface="Arial" panose="020B0604020202020204" pitchFamily="34" charset="0"/>
              <a:buChar char="•"/>
            </a:pPr>
            <a:r>
              <a:rPr lang="en-US" sz="3500" dirty="0"/>
              <a:t>30% of epilepsy patients do not respond to medicine or treatment [1]</a:t>
            </a:r>
          </a:p>
          <a:p>
            <a:pPr marL="457200" indent="-457200" fontAlgn="base">
              <a:buFont typeface="Arial" panose="020B0604020202020204" pitchFamily="34" charset="0"/>
              <a:buChar char="•"/>
            </a:pPr>
            <a:r>
              <a:rPr lang="en-US" sz="3500" dirty="0"/>
              <a:t>These patients treated with neural implants to localize source of seizures</a:t>
            </a:r>
          </a:p>
          <a:p>
            <a:pPr marL="457200" indent="-457200" fontAlgn="base">
              <a:buFont typeface="Arial" panose="020B0604020202020204" pitchFamily="34" charset="0"/>
              <a:buChar char="•"/>
            </a:pPr>
            <a:r>
              <a:rPr lang="en-US" sz="3500" dirty="0"/>
              <a:t>The most common recording system is tethered</a:t>
            </a:r>
          </a:p>
          <a:p>
            <a:pPr marL="457200" indent="-457200" fontAlgn="base">
              <a:buFont typeface="Arial" panose="020B0604020202020204" pitchFamily="34" charset="0"/>
              <a:buChar char="•"/>
            </a:pPr>
            <a:r>
              <a:rPr lang="en-US" sz="3500" dirty="0"/>
              <a:t>Issues include hospital costs, possible infections, and inability to move on one’s own</a:t>
            </a:r>
          </a:p>
        </p:txBody>
      </p:sp>
      <p:pic>
        <p:nvPicPr>
          <p:cNvPr id="107" name="Image" descr="Image"/>
          <p:cNvPicPr>
            <a:picLocks noChangeAspect="1"/>
          </p:cNvPicPr>
          <p:nvPr/>
        </p:nvPicPr>
        <p:blipFill>
          <a:blip r:embed="rId4">
            <a:extLst/>
          </a:blip>
          <a:stretch>
            <a:fillRect/>
          </a:stretch>
        </p:blipFill>
        <p:spPr>
          <a:xfrm>
            <a:off x="34190443" y="381002"/>
            <a:ext cx="4926244" cy="3503822"/>
          </a:xfrm>
          <a:prstGeom prst="rect">
            <a:avLst/>
          </a:prstGeom>
          <a:ln w="12700">
            <a:miter lim="400000"/>
          </a:ln>
        </p:spPr>
      </p:pic>
      <p:sp>
        <p:nvSpPr>
          <p:cNvPr id="110" name="Rectangle: Rounded Corners 25"/>
          <p:cNvSpPr/>
          <p:nvPr/>
        </p:nvSpPr>
        <p:spPr>
          <a:xfrm>
            <a:off x="909258" y="22417780"/>
            <a:ext cx="28154963" cy="9958717"/>
          </a:xfrm>
          <a:prstGeom prst="roundRect">
            <a:avLst>
              <a:gd name="adj" fmla="val 6588"/>
            </a:avLst>
          </a:prstGeom>
          <a:solidFill>
            <a:srgbClr val="FFFFFF"/>
          </a:solidFill>
          <a:ln>
            <a:solidFill>
              <a:srgbClr val="004161"/>
            </a:solidFill>
          </a:ln>
        </p:spPr>
        <p:txBody>
          <a:bodyPr lIns="45719" rIns="45719" anchor="ctr"/>
          <a:lstStyle/>
          <a:p>
            <a:pPr marL="571500" lvl="5" indent="-571500">
              <a:buFont typeface="Arial" panose="020B0604020202020204" pitchFamily="34" charset="0"/>
              <a:buChar char="•"/>
            </a:pPr>
            <a:r>
              <a:rPr lang="en-US" sz="4000" dirty="0"/>
              <a:t>Don’t know what to put here???? –tested in rats, it was successful, we collected 6 channels of data, 4 are shown, we can collect 16 but did not have the space for it</a:t>
            </a:r>
          </a:p>
          <a:p>
            <a:pPr marL="571500" lvl="5" indent="-571500">
              <a:buFont typeface="Arial" panose="020B0604020202020204" pitchFamily="34" charset="0"/>
              <a:buChar char="•"/>
            </a:pPr>
            <a:r>
              <a:rPr lang="en-US" sz="4000" dirty="0"/>
              <a:t>Recap of specs + explain sampling rate vs. num channels tradeoff – could do the specs check marks here?</a:t>
            </a:r>
          </a:p>
          <a:p>
            <a:pPr marL="571500" lvl="5" indent="-571500">
              <a:buFont typeface="Arial" panose="020B0604020202020204" pitchFamily="34" charset="0"/>
              <a:buChar char="•"/>
            </a:pPr>
            <a:endParaRPr lang="en-US" sz="4000" dirty="0"/>
          </a:p>
          <a:p>
            <a:pPr marL="571500" lvl="5" indent="-571500">
              <a:buFont typeface="Arial" panose="020B0604020202020204" pitchFamily="34" charset="0"/>
              <a:buChar char="•"/>
            </a:pPr>
            <a:endParaRPr lang="en-US" sz="4000" dirty="0"/>
          </a:p>
          <a:p>
            <a:pPr marL="571500" lvl="5" indent="-571500">
              <a:buFont typeface="Arial" panose="020B0604020202020204" pitchFamily="34" charset="0"/>
              <a:buChar char="•"/>
            </a:pPr>
            <a:endParaRPr lang="en-US" sz="4000" dirty="0"/>
          </a:p>
          <a:p>
            <a:pPr marL="571500" lvl="5" indent="-571500">
              <a:buFont typeface="Arial" panose="020B0604020202020204" pitchFamily="34" charset="0"/>
              <a:buChar char="•"/>
            </a:pPr>
            <a:endParaRPr lang="en-US" sz="4000" dirty="0"/>
          </a:p>
          <a:p>
            <a:pPr marL="571500" lvl="5" indent="-571500">
              <a:buFont typeface="Arial" panose="020B0604020202020204" pitchFamily="34" charset="0"/>
              <a:buChar char="•"/>
            </a:pPr>
            <a:endParaRPr lang="en-US" sz="4000" dirty="0"/>
          </a:p>
          <a:p>
            <a:pPr marL="571500" lvl="5" indent="-571500">
              <a:buFont typeface="Arial" panose="020B0604020202020204" pitchFamily="34" charset="0"/>
              <a:buChar char="•"/>
            </a:pPr>
            <a:endParaRPr lang="en-US" sz="4000" dirty="0"/>
          </a:p>
          <a:p>
            <a:pPr marL="571500" lvl="5" indent="-571500">
              <a:buFont typeface="Arial" panose="020B0604020202020204" pitchFamily="34" charset="0"/>
              <a:buChar char="•"/>
            </a:pPr>
            <a:endParaRPr lang="en-US" sz="4000" dirty="0"/>
          </a:p>
          <a:p>
            <a:pPr marL="571500" lvl="5" indent="-571500">
              <a:buFont typeface="Arial" panose="020B0604020202020204" pitchFamily="34" charset="0"/>
              <a:buChar char="•"/>
            </a:pPr>
            <a:endParaRPr lang="en-US" sz="4000" dirty="0"/>
          </a:p>
          <a:p>
            <a:pPr marL="571500" lvl="5" indent="-571500">
              <a:buFont typeface="Arial" panose="020B0604020202020204" pitchFamily="34" charset="0"/>
              <a:buChar char="•"/>
            </a:pPr>
            <a:endParaRPr lang="en-US" sz="4000" dirty="0"/>
          </a:p>
          <a:p>
            <a:pPr lvl="5"/>
            <a:endParaRPr lang="en-US" sz="4000" dirty="0"/>
          </a:p>
        </p:txBody>
      </p:sp>
      <p:sp>
        <p:nvSpPr>
          <p:cNvPr id="111" name="Shape"/>
          <p:cNvSpPr/>
          <p:nvPr/>
        </p:nvSpPr>
        <p:spPr>
          <a:xfrm>
            <a:off x="909258" y="22381382"/>
            <a:ext cx="28156333" cy="881026"/>
          </a:xfrm>
          <a:custGeom>
            <a:avLst/>
            <a:gdLst/>
            <a:ahLst/>
            <a:cxnLst>
              <a:cxn ang="0">
                <a:pos x="wd2" y="hd2"/>
              </a:cxn>
              <a:cxn ang="5400000">
                <a:pos x="wd2" y="hd2"/>
              </a:cxn>
              <a:cxn ang="10800000">
                <a:pos x="wd2" y="hd2"/>
              </a:cxn>
              <a:cxn ang="16200000">
                <a:pos x="wd2" y="hd2"/>
              </a:cxn>
            </a:cxnLst>
            <a:rect l="0" t="0" r="r" b="b"/>
            <a:pathLst>
              <a:path w="21600" h="21600" extrusionOk="0">
                <a:moveTo>
                  <a:pt x="912" y="0"/>
                </a:moveTo>
                <a:lnTo>
                  <a:pt x="20688" y="0"/>
                </a:lnTo>
                <a:cubicBezTo>
                  <a:pt x="21192" y="0"/>
                  <a:pt x="21600" y="4835"/>
                  <a:pt x="21600" y="10800"/>
                </a:cubicBezTo>
                <a:lnTo>
                  <a:pt x="21600" y="21600"/>
                </a:lnTo>
                <a:lnTo>
                  <a:pt x="0" y="21600"/>
                </a:lnTo>
                <a:lnTo>
                  <a:pt x="0" y="10800"/>
                </a:lnTo>
                <a:cubicBezTo>
                  <a:pt x="0" y="4835"/>
                  <a:pt x="408" y="0"/>
                  <a:pt x="912" y="0"/>
                </a:cubicBezTo>
                <a:close/>
              </a:path>
            </a:pathLst>
          </a:custGeom>
          <a:solidFill>
            <a:schemeClr val="accent2"/>
          </a:solidFill>
          <a:ln>
            <a:solidFill>
              <a:srgbClr val="004161"/>
            </a:solidFill>
          </a:ln>
        </p:spPr>
        <p:txBody>
          <a:bodyPr lIns="45719" rIns="45719" anchor="ctr"/>
          <a:lstStyle/>
          <a:p>
            <a:pPr algn="ctr">
              <a:defRPr sz="5400">
                <a:solidFill>
                  <a:srgbClr val="FFFFFF"/>
                </a:solidFill>
                <a:latin typeface="Calibri"/>
                <a:ea typeface="Calibri"/>
                <a:cs typeface="Calibri"/>
                <a:sym typeface="Calibri"/>
              </a:defRPr>
            </a:pPr>
            <a:endParaRPr dirty="0"/>
          </a:p>
        </p:txBody>
      </p:sp>
      <p:sp>
        <p:nvSpPr>
          <p:cNvPr id="112" name="Full System Testing"/>
          <p:cNvSpPr txBox="1"/>
          <p:nvPr/>
        </p:nvSpPr>
        <p:spPr>
          <a:xfrm>
            <a:off x="6947454" y="22335762"/>
            <a:ext cx="16078570" cy="916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5400">
                <a:solidFill>
                  <a:srgbClr val="FFFFFF"/>
                </a:solidFill>
                <a:latin typeface="Calibri"/>
                <a:ea typeface="Calibri"/>
                <a:cs typeface="Calibri"/>
                <a:sym typeface="Calibri"/>
              </a:defRPr>
            </a:lvl1pPr>
          </a:lstStyle>
          <a:p>
            <a:r>
              <a:rPr lang="en-US" dirty="0"/>
              <a:t>Rodent Implementation &amp; Results</a:t>
            </a:r>
            <a:endParaRPr dirty="0"/>
          </a:p>
        </p:txBody>
      </p:sp>
      <p:sp>
        <p:nvSpPr>
          <p:cNvPr id="113" name="Text"/>
          <p:cNvSpPr txBox="1"/>
          <p:nvPr/>
        </p:nvSpPr>
        <p:spPr>
          <a:xfrm>
            <a:off x="10317496" y="30741137"/>
            <a:ext cx="430224" cy="288824"/>
          </a:xfrm>
          <a:prstGeom prst="rect">
            <a:avLst/>
          </a:prstGeom>
          <a:ln w="12700">
            <a:miter lim="400000"/>
          </a:ln>
        </p:spPr>
        <p:txBody>
          <a:bodyPr wrap="none" lIns="45719" rIns="45719">
            <a:spAutoFit/>
          </a:bodyPr>
          <a:lstStyle/>
          <a:p>
            <a:endParaRPr/>
          </a:p>
        </p:txBody>
      </p:sp>
      <p:sp>
        <p:nvSpPr>
          <p:cNvPr id="114" name="Rectangle: Rounded Corners 143"/>
          <p:cNvSpPr/>
          <p:nvPr/>
        </p:nvSpPr>
        <p:spPr>
          <a:xfrm>
            <a:off x="897830" y="10308854"/>
            <a:ext cx="10702597" cy="11651019"/>
          </a:xfrm>
          <a:prstGeom prst="roundRect">
            <a:avLst>
              <a:gd name="adj" fmla="val 7862"/>
            </a:avLst>
          </a:prstGeom>
          <a:solidFill>
            <a:srgbClr val="FFFFFF"/>
          </a:solidFill>
          <a:ln>
            <a:solidFill>
              <a:srgbClr val="004161"/>
            </a:solidFill>
          </a:ln>
        </p:spPr>
        <p:txBody>
          <a:bodyPr lIns="45719" rIns="45719" anchor="t"/>
          <a:lstStyle/>
          <a:p>
            <a:pPr algn="ctr">
              <a:defRPr>
                <a:solidFill>
                  <a:srgbClr val="FFFFFF"/>
                </a:solidFill>
              </a:defRPr>
            </a:pPr>
            <a:endParaRPr sz="4000" dirty="0"/>
          </a:p>
        </p:txBody>
      </p:sp>
      <p:grpSp>
        <p:nvGrpSpPr>
          <p:cNvPr id="117" name="Rectangle: Top Corners Rounded 154"/>
          <p:cNvGrpSpPr/>
          <p:nvPr/>
        </p:nvGrpSpPr>
        <p:grpSpPr>
          <a:xfrm>
            <a:off x="864642" y="10154540"/>
            <a:ext cx="10735785" cy="929244"/>
            <a:chOff x="0" y="0"/>
            <a:chExt cx="10680101" cy="929242"/>
          </a:xfrm>
        </p:grpSpPr>
        <p:sp>
          <p:nvSpPr>
            <p:cNvPr id="115" name="Shape"/>
            <p:cNvSpPr/>
            <p:nvPr/>
          </p:nvSpPr>
          <p:spPr>
            <a:xfrm>
              <a:off x="0" y="0"/>
              <a:ext cx="10680101" cy="901732"/>
            </a:xfrm>
            <a:custGeom>
              <a:avLst/>
              <a:gdLst/>
              <a:ahLst/>
              <a:cxnLst>
                <a:cxn ang="0">
                  <a:pos x="wd2" y="hd2"/>
                </a:cxn>
                <a:cxn ang="5400000">
                  <a:pos x="wd2" y="hd2"/>
                </a:cxn>
                <a:cxn ang="10800000">
                  <a:pos x="wd2" y="hd2"/>
                </a:cxn>
                <a:cxn ang="16200000">
                  <a:pos x="wd2" y="hd2"/>
                </a:cxn>
              </a:cxnLst>
              <a:rect l="0" t="0" r="r" b="b"/>
              <a:pathLst>
                <a:path w="21600" h="21600" extrusionOk="0">
                  <a:moveTo>
                    <a:pt x="912" y="0"/>
                  </a:moveTo>
                  <a:lnTo>
                    <a:pt x="20688" y="0"/>
                  </a:lnTo>
                  <a:cubicBezTo>
                    <a:pt x="21192" y="0"/>
                    <a:pt x="21600" y="4835"/>
                    <a:pt x="21600" y="10800"/>
                  </a:cubicBezTo>
                  <a:lnTo>
                    <a:pt x="21600" y="21600"/>
                  </a:lnTo>
                  <a:lnTo>
                    <a:pt x="0" y="21600"/>
                  </a:lnTo>
                  <a:lnTo>
                    <a:pt x="0" y="10800"/>
                  </a:lnTo>
                  <a:cubicBezTo>
                    <a:pt x="0" y="4835"/>
                    <a:pt x="408" y="0"/>
                    <a:pt x="912" y="0"/>
                  </a:cubicBezTo>
                  <a:close/>
                </a:path>
              </a:pathLst>
            </a:custGeom>
            <a:solidFill>
              <a:schemeClr val="accent2"/>
            </a:solidFill>
            <a:ln w="9525" cap="flat">
              <a:solidFill>
                <a:srgbClr val="004161"/>
              </a:solidFill>
              <a:prstDash val="solid"/>
              <a:round/>
            </a:ln>
            <a:effectLst/>
          </p:spPr>
          <p:txBody>
            <a:bodyPr wrap="square" lIns="45719" tIns="45719" rIns="45719" bIns="45719" numCol="1" anchor="ctr">
              <a:noAutofit/>
            </a:bodyPr>
            <a:lstStyle/>
            <a:p>
              <a:pPr algn="ctr">
                <a:defRPr sz="5400">
                  <a:solidFill>
                    <a:srgbClr val="FFFFFF"/>
                  </a:solidFill>
                  <a:latin typeface="Calibri"/>
                  <a:ea typeface="Calibri"/>
                  <a:cs typeface="Calibri"/>
                  <a:sym typeface="Calibri"/>
                </a:defRPr>
              </a:pPr>
              <a:endParaRPr/>
            </a:p>
          </p:txBody>
        </p:sp>
        <p:sp>
          <p:nvSpPr>
            <p:cNvPr id="116" name="Design Specifications"/>
            <p:cNvSpPr txBox="1"/>
            <p:nvPr/>
          </p:nvSpPr>
          <p:spPr>
            <a:xfrm>
              <a:off x="138331" y="139922"/>
              <a:ext cx="10415993" cy="7893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lgn="ctr">
                <a:defRPr sz="5400">
                  <a:solidFill>
                    <a:srgbClr val="FFFFFF"/>
                  </a:solidFill>
                  <a:latin typeface="Calibri"/>
                  <a:ea typeface="Calibri"/>
                  <a:cs typeface="Calibri"/>
                  <a:sym typeface="Calibri"/>
                </a:defRPr>
              </a:lvl1pPr>
            </a:lstStyle>
            <a:p>
              <a:r>
                <a:rPr dirty="0"/>
                <a:t>Design Specifications</a:t>
              </a:r>
            </a:p>
          </p:txBody>
        </p:sp>
      </p:grpSp>
      <p:pic>
        <p:nvPicPr>
          <p:cNvPr id="122" name="brain.png" descr="brain.png"/>
          <p:cNvPicPr>
            <a:picLocks noChangeAspect="1"/>
          </p:cNvPicPr>
          <p:nvPr/>
        </p:nvPicPr>
        <p:blipFill rotWithShape="1">
          <a:blip r:embed="rId5">
            <a:extLst/>
          </a:blip>
          <a:srcRect l="3323" t="18235" r="8099"/>
          <a:stretch/>
        </p:blipFill>
        <p:spPr>
          <a:xfrm>
            <a:off x="12074825" y="12238147"/>
            <a:ext cx="11460854" cy="9731697"/>
          </a:xfrm>
          <a:prstGeom prst="rect">
            <a:avLst/>
          </a:prstGeom>
          <a:ln w="12700">
            <a:miter lim="400000"/>
          </a:ln>
        </p:spPr>
      </p:pic>
      <p:sp>
        <p:nvSpPr>
          <p:cNvPr id="126" name="This work was supported by funding from the OEDK and sponsorship from Altium. We give special thanks to Dr. Nitin Tandon for inspiration and guidance, Dr. Caleb Kemere for assisting us in our rodent experimentation, and Dr. Gary Woods for guidance and technical assistance."/>
          <p:cNvSpPr txBox="1"/>
          <p:nvPr/>
        </p:nvSpPr>
        <p:spPr>
          <a:xfrm>
            <a:off x="29687452" y="29128889"/>
            <a:ext cx="12793302" cy="35548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defTabSz="457200">
              <a:lnSpc>
                <a:spcPts val="8500"/>
              </a:lnSpc>
              <a:defRPr sz="3100"/>
            </a:lvl1pPr>
          </a:lstStyle>
          <a:p>
            <a:pPr algn="l">
              <a:lnSpc>
                <a:spcPct val="100000"/>
              </a:lnSpc>
            </a:pPr>
            <a:r>
              <a:rPr sz="2500" dirty="0"/>
              <a:t>This work was supported by funding from the OEDK and sponsorship from Altium. We give special thanks to Dr. Nitin Tandon</a:t>
            </a:r>
            <a:r>
              <a:rPr lang="en-US" sz="2500" dirty="0"/>
              <a:t> of UT Health</a:t>
            </a:r>
            <a:r>
              <a:rPr sz="2500" dirty="0"/>
              <a:t> for inspiration and guidance, Dr. Caleb </a:t>
            </a:r>
            <a:r>
              <a:rPr sz="2500" dirty="0" err="1"/>
              <a:t>Kemere</a:t>
            </a:r>
            <a:r>
              <a:rPr lang="en-US" sz="2500" dirty="0"/>
              <a:t> and his lab, RNEL,</a:t>
            </a:r>
            <a:r>
              <a:rPr sz="2500" dirty="0"/>
              <a:t> for assisting us in our rodent experimentation, and Dr. Gary Woods for guidance and technical assistance. </a:t>
            </a:r>
            <a:endParaRPr lang="en-US" sz="2500" dirty="0"/>
          </a:p>
          <a:p>
            <a:pPr algn="l">
              <a:lnSpc>
                <a:spcPct val="100000"/>
              </a:lnSpc>
            </a:pPr>
            <a:endParaRPr lang="en-US" sz="2500" dirty="0"/>
          </a:p>
          <a:p>
            <a:pPr algn="l">
              <a:lnSpc>
                <a:spcPct val="100000"/>
              </a:lnSpc>
            </a:pPr>
            <a:r>
              <a:rPr lang="en-US" sz="2500" dirty="0"/>
              <a:t>[1] World Health Organization, “Epilepsy,” </a:t>
            </a:r>
            <a:r>
              <a:rPr lang="en-US" sz="2500" i="1" u="sng" dirty="0"/>
              <a:t>www.who.int</a:t>
            </a:r>
            <a:r>
              <a:rPr lang="en-US" sz="2500" dirty="0"/>
              <a:t>, Feb. 7, 2019. [Online]. Available: </a:t>
            </a:r>
            <a:r>
              <a:rPr lang="en-US" sz="2500" u="sng" dirty="0"/>
              <a:t>https://www.who.int/news-room/fact-sheets/detail/epilepsy</a:t>
            </a:r>
            <a:r>
              <a:rPr lang="en-US" sz="2500" dirty="0"/>
              <a:t>. [Accessed: Feb. 20, 2019].</a:t>
            </a:r>
          </a:p>
          <a:p>
            <a:pPr algn="l">
              <a:lnSpc>
                <a:spcPct val="100000"/>
              </a:lnSpc>
            </a:pPr>
            <a:br>
              <a:rPr lang="en-US" sz="2500" dirty="0"/>
            </a:br>
            <a:endParaRPr sz="2500" dirty="0">
              <a:latin typeface="Times"/>
              <a:ea typeface="Times"/>
              <a:cs typeface="Times"/>
              <a:sym typeface="Times"/>
            </a:endParaRPr>
          </a:p>
        </p:txBody>
      </p:sp>
      <p:grpSp>
        <p:nvGrpSpPr>
          <p:cNvPr id="17" name="Group 16">
            <a:extLst>
              <a:ext uri="{FF2B5EF4-FFF2-40B4-BE49-F238E27FC236}">
                <a16:creationId xmlns:a16="http://schemas.microsoft.com/office/drawing/2014/main" id="{32AAE621-5CC6-F842-AA99-24AFE80C8D42}"/>
              </a:ext>
            </a:extLst>
          </p:cNvPr>
          <p:cNvGrpSpPr/>
          <p:nvPr/>
        </p:nvGrpSpPr>
        <p:grpSpPr>
          <a:xfrm>
            <a:off x="33639996" y="13532275"/>
            <a:ext cx="8607530" cy="8235107"/>
            <a:chOff x="34302179" y="13538017"/>
            <a:chExt cx="7959484" cy="7598820"/>
          </a:xfrm>
        </p:grpSpPr>
        <p:pic>
          <p:nvPicPr>
            <p:cNvPr id="128" name="desktop-157479_640.png" descr="desktop-157479_640.png"/>
            <p:cNvPicPr>
              <a:picLocks noChangeAspect="1"/>
            </p:cNvPicPr>
            <p:nvPr/>
          </p:nvPicPr>
          <p:blipFill>
            <a:blip r:embed="rId6">
              <a:extLst/>
            </a:blip>
            <a:stretch>
              <a:fillRect/>
            </a:stretch>
          </p:blipFill>
          <p:spPr>
            <a:xfrm>
              <a:off x="34302179" y="13538017"/>
              <a:ext cx="7959484" cy="7598820"/>
            </a:xfrm>
            <a:prstGeom prst="rect">
              <a:avLst/>
            </a:prstGeom>
            <a:ln w="12700">
              <a:miter lim="400000"/>
            </a:ln>
          </p:spPr>
        </p:pic>
        <p:pic>
          <p:nvPicPr>
            <p:cNvPr id="129" name="Screen Shot 2018-09-23 at 7.33.06 PM.png" descr="Screen Shot 2018-09-23 at 7.33.06 PM.png"/>
            <p:cNvPicPr>
              <a:picLocks/>
            </p:cNvPicPr>
            <p:nvPr/>
          </p:nvPicPr>
          <p:blipFill rotWithShape="1">
            <a:blip r:embed="rId7">
              <a:extLst/>
            </a:blip>
            <a:srcRect b="37082"/>
            <a:stretch/>
          </p:blipFill>
          <p:spPr>
            <a:xfrm>
              <a:off x="34630041" y="13940040"/>
              <a:ext cx="7303756" cy="4888787"/>
            </a:xfrm>
            <a:prstGeom prst="rect">
              <a:avLst/>
            </a:prstGeom>
            <a:ln w="12700">
              <a:miter lim="400000"/>
            </a:ln>
          </p:spPr>
        </p:pic>
      </p:grpSp>
      <p:pic>
        <p:nvPicPr>
          <p:cNvPr id="130" name="a40dfd68a3543740b29d271282ceb450-router-flat-icon-with-signal-by-vexels.png" descr="a40dfd68a3543740b29d271282ceb450-router-flat-icon-with-signal-by-vexels.png"/>
          <p:cNvPicPr>
            <a:picLocks noChangeAspect="1"/>
          </p:cNvPicPr>
          <p:nvPr/>
        </p:nvPicPr>
        <p:blipFill>
          <a:blip r:embed="rId8">
            <a:extLst/>
          </a:blip>
          <a:stretch>
            <a:fillRect/>
          </a:stretch>
        </p:blipFill>
        <p:spPr>
          <a:xfrm>
            <a:off x="30550455" y="17906624"/>
            <a:ext cx="3715741" cy="3715741"/>
          </a:xfrm>
          <a:prstGeom prst="rect">
            <a:avLst/>
          </a:prstGeom>
          <a:ln w="12700">
            <a:miter lim="400000"/>
          </a:ln>
        </p:spPr>
      </p:pic>
      <p:graphicFrame>
        <p:nvGraphicFramePr>
          <p:cNvPr id="3" name="Table 2">
            <a:extLst>
              <a:ext uri="{FF2B5EF4-FFF2-40B4-BE49-F238E27FC236}">
                <a16:creationId xmlns:a16="http://schemas.microsoft.com/office/drawing/2014/main" id="{EDD5BD2B-0655-C84D-994E-F4AD6870E893}"/>
              </a:ext>
            </a:extLst>
          </p:cNvPr>
          <p:cNvGraphicFramePr>
            <a:graphicFrameLocks noGrp="1"/>
          </p:cNvGraphicFramePr>
          <p:nvPr>
            <p:extLst>
              <p:ext uri="{D42A27DB-BD31-4B8C-83A1-F6EECF244321}">
                <p14:modId xmlns:p14="http://schemas.microsoft.com/office/powerpoint/2010/main" val="3822466192"/>
              </p:ext>
            </p:extLst>
          </p:nvPr>
        </p:nvGraphicFramePr>
        <p:xfrm>
          <a:off x="909258" y="15003536"/>
          <a:ext cx="10659172" cy="6140925"/>
        </p:xfrm>
        <a:graphic>
          <a:graphicData uri="http://schemas.openxmlformats.org/drawingml/2006/table">
            <a:tbl>
              <a:tblPr bandRow="1">
                <a:tableStyleId>{3B4B98B0-60AC-42C2-AFA5-B58CD77FA1E5}</a:tableStyleId>
              </a:tblPr>
              <a:tblGrid>
                <a:gridCol w="3789010">
                  <a:extLst>
                    <a:ext uri="{9D8B030D-6E8A-4147-A177-3AD203B41FA5}">
                      <a16:colId xmlns:a16="http://schemas.microsoft.com/office/drawing/2014/main" val="2182894625"/>
                    </a:ext>
                  </a:extLst>
                </a:gridCol>
                <a:gridCol w="3644075">
                  <a:extLst>
                    <a:ext uri="{9D8B030D-6E8A-4147-A177-3AD203B41FA5}">
                      <a16:colId xmlns:a16="http://schemas.microsoft.com/office/drawing/2014/main" val="1496575758"/>
                    </a:ext>
                  </a:extLst>
                </a:gridCol>
                <a:gridCol w="3226087">
                  <a:extLst>
                    <a:ext uri="{9D8B030D-6E8A-4147-A177-3AD203B41FA5}">
                      <a16:colId xmlns:a16="http://schemas.microsoft.com/office/drawing/2014/main" val="102449287"/>
                    </a:ext>
                  </a:extLst>
                </a:gridCol>
              </a:tblGrid>
              <a:tr h="703929">
                <a:tc>
                  <a:txBody>
                    <a:bodyPr/>
                    <a:lstStyle/>
                    <a:p>
                      <a:pPr algn="ctr"/>
                      <a:r>
                        <a:rPr lang="en-US" sz="4000" b="1" dirty="0">
                          <a:latin typeface="+mn-lt"/>
                        </a:rPr>
                        <a:t>Objective</a:t>
                      </a:r>
                    </a:p>
                  </a:txBody>
                  <a:tcPr>
                    <a:solidFill>
                      <a:schemeClr val="accent1">
                        <a:alpha val="20000"/>
                      </a:schemeClr>
                    </a:solidFill>
                  </a:tcPr>
                </a:tc>
                <a:tc>
                  <a:txBody>
                    <a:bodyPr/>
                    <a:lstStyle/>
                    <a:p>
                      <a:pPr algn="ctr"/>
                      <a:r>
                        <a:rPr lang="en-US" sz="4000" b="1" dirty="0">
                          <a:latin typeface="+mn-lt"/>
                        </a:rPr>
                        <a:t>Target</a:t>
                      </a:r>
                    </a:p>
                  </a:txBody>
                  <a:tcPr>
                    <a:solidFill>
                      <a:schemeClr val="accent1">
                        <a:alpha val="20000"/>
                      </a:schemeClr>
                    </a:solidFill>
                  </a:tcPr>
                </a:tc>
                <a:tc>
                  <a:txBody>
                    <a:bodyPr/>
                    <a:lstStyle/>
                    <a:p>
                      <a:pPr algn="ctr"/>
                      <a:r>
                        <a:rPr lang="en-US" sz="4000" b="1" dirty="0">
                          <a:latin typeface="+mn-lt"/>
                        </a:rPr>
                        <a:t>Progress</a:t>
                      </a:r>
                    </a:p>
                  </a:txBody>
                  <a:tcPr>
                    <a:solidFill>
                      <a:schemeClr val="accent1">
                        <a:alpha val="20000"/>
                      </a:schemeClr>
                    </a:solidFill>
                  </a:tcPr>
                </a:tc>
                <a:extLst>
                  <a:ext uri="{0D108BD9-81ED-4DB2-BD59-A6C34878D82A}">
                    <a16:rowId xmlns:a16="http://schemas.microsoft.com/office/drawing/2014/main" val="938070359"/>
                  </a:ext>
                </a:extLst>
              </a:tr>
              <a:tr h="703929">
                <a:tc>
                  <a:txBody>
                    <a:bodyPr/>
                    <a:lstStyle/>
                    <a:p>
                      <a:pPr algn="ctr"/>
                      <a:r>
                        <a:rPr lang="en-US" sz="4000" dirty="0">
                          <a:latin typeface="+mn-lt"/>
                        </a:rPr>
                        <a:t>Multi-channel</a:t>
                      </a:r>
                    </a:p>
                  </a:txBody>
                  <a:tcPr>
                    <a:noFill/>
                  </a:tcPr>
                </a:tc>
                <a:tc>
                  <a:txBody>
                    <a:bodyPr/>
                    <a:lstStyle/>
                    <a:p>
                      <a:pPr algn="ctr"/>
                      <a:r>
                        <a:rPr lang="en-US" sz="4000" dirty="0">
                          <a:latin typeface="+mn-lt"/>
                        </a:rPr>
                        <a:t>16-channel</a:t>
                      </a:r>
                    </a:p>
                  </a:txBody>
                  <a:tcPr>
                    <a:noFill/>
                  </a:tcPr>
                </a:tc>
                <a:tc>
                  <a:txBody>
                    <a:bodyPr/>
                    <a:lstStyle/>
                    <a:p>
                      <a:pPr algn="ctr"/>
                      <a:r>
                        <a:rPr lang="en-US" sz="4000" dirty="0">
                          <a:latin typeface="+mn-lt"/>
                        </a:rPr>
                        <a:t>16-channel</a:t>
                      </a:r>
                    </a:p>
                  </a:txBody>
                  <a:tcPr>
                    <a:lnB>
                      <a:noFill/>
                    </a:lnB>
                    <a:noFill/>
                  </a:tcPr>
                </a:tc>
                <a:extLst>
                  <a:ext uri="{0D108BD9-81ED-4DB2-BD59-A6C34878D82A}">
                    <a16:rowId xmlns:a16="http://schemas.microsoft.com/office/drawing/2014/main" val="2379471145"/>
                  </a:ext>
                </a:extLst>
              </a:tr>
              <a:tr h="703929">
                <a:tc>
                  <a:txBody>
                    <a:bodyPr/>
                    <a:lstStyle/>
                    <a:p>
                      <a:pPr algn="ctr"/>
                      <a:r>
                        <a:rPr lang="en-US" sz="4000" dirty="0">
                          <a:latin typeface="+mn-lt"/>
                        </a:rPr>
                        <a:t>Battery life</a:t>
                      </a:r>
                    </a:p>
                  </a:txBody>
                  <a:tcPr>
                    <a:solidFill>
                      <a:schemeClr val="bg1">
                        <a:lumMod val="95000"/>
                      </a:schemeClr>
                    </a:solidFill>
                  </a:tcPr>
                </a:tc>
                <a:tc>
                  <a:txBody>
                    <a:bodyPr/>
                    <a:lstStyle/>
                    <a:p>
                      <a:pPr algn="ctr"/>
                      <a:r>
                        <a:rPr lang="en-US" sz="4000" dirty="0">
                          <a:latin typeface="+mn-lt"/>
                        </a:rPr>
                        <a:t>24 hours</a:t>
                      </a:r>
                    </a:p>
                  </a:txBody>
                  <a:tcPr>
                    <a:lnR>
                      <a:noFill/>
                    </a:lnR>
                    <a:solidFill>
                      <a:schemeClr val="bg1">
                        <a:lumMod val="95000"/>
                      </a:schemeClr>
                    </a:solidFill>
                  </a:tcPr>
                </a:tc>
                <a:tc>
                  <a:txBody>
                    <a:bodyPr/>
                    <a:lstStyle/>
                    <a:p>
                      <a:pPr algn="ctr"/>
                      <a:r>
                        <a:rPr lang="en-US" sz="4000" dirty="0">
                          <a:latin typeface="+mn-lt"/>
                        </a:rPr>
                        <a:t>~20 hours</a:t>
                      </a:r>
                    </a:p>
                  </a:txBody>
                  <a:tcPr>
                    <a:lnL>
                      <a:noFill/>
                    </a:lnL>
                    <a:lnR>
                      <a:noFill/>
                    </a:lnR>
                    <a:lnT>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76431869"/>
                  </a:ext>
                </a:extLst>
              </a:tr>
              <a:tr h="703929">
                <a:tc>
                  <a:txBody>
                    <a:bodyPr/>
                    <a:lstStyle/>
                    <a:p>
                      <a:pPr algn="ctr"/>
                      <a:r>
                        <a:rPr lang="en-US" sz="4000" dirty="0">
                          <a:latin typeface="+mn-lt"/>
                        </a:rPr>
                        <a:t>Resolution</a:t>
                      </a:r>
                    </a:p>
                  </a:txBody>
                  <a:tcPr>
                    <a:noFill/>
                  </a:tcPr>
                </a:tc>
                <a:tc>
                  <a:txBody>
                    <a:bodyPr/>
                    <a:lstStyle/>
                    <a:p>
                      <a:pPr algn="ctr"/>
                      <a:r>
                        <a:rPr lang="en-US" sz="4000" dirty="0">
                          <a:latin typeface="+mn-lt"/>
                        </a:rPr>
                        <a:t>8-bit ADC</a:t>
                      </a:r>
                    </a:p>
                  </a:txBody>
                  <a:tcPr>
                    <a:noFill/>
                  </a:tcPr>
                </a:tc>
                <a:tc>
                  <a:txBody>
                    <a:bodyPr/>
                    <a:lstStyle/>
                    <a:p>
                      <a:pPr algn="ctr"/>
                      <a:r>
                        <a:rPr lang="en-US" sz="4000" dirty="0">
                          <a:latin typeface="+mn-lt"/>
                        </a:rPr>
                        <a:t>16-bit ADC</a:t>
                      </a:r>
                    </a:p>
                  </a:txBody>
                  <a:tcPr>
                    <a:lnT>
                      <a:noFill/>
                    </a:lnT>
                    <a:lnB>
                      <a:noFill/>
                    </a:lnB>
                    <a:noFill/>
                  </a:tcPr>
                </a:tc>
                <a:extLst>
                  <a:ext uri="{0D108BD9-81ED-4DB2-BD59-A6C34878D82A}">
                    <a16:rowId xmlns:a16="http://schemas.microsoft.com/office/drawing/2014/main" val="2479947129"/>
                  </a:ext>
                </a:extLst>
              </a:tr>
              <a:tr h="703929">
                <a:tc>
                  <a:txBody>
                    <a:bodyPr/>
                    <a:lstStyle/>
                    <a:p>
                      <a:pPr algn="ctr"/>
                      <a:r>
                        <a:rPr lang="en-US" sz="4000" dirty="0">
                          <a:latin typeface="+mn-lt"/>
                        </a:rPr>
                        <a:t>Wireless</a:t>
                      </a:r>
                    </a:p>
                  </a:txBody>
                  <a:tcPr>
                    <a:solidFill>
                      <a:schemeClr val="bg1">
                        <a:lumMod val="95000"/>
                      </a:schemeClr>
                    </a:solidFill>
                  </a:tcPr>
                </a:tc>
                <a:tc>
                  <a:txBody>
                    <a:bodyPr/>
                    <a:lstStyle/>
                    <a:p>
                      <a:pPr algn="ctr"/>
                      <a:r>
                        <a:rPr lang="en-US" sz="4000" b="0" i="0" u="none" strike="noStrike" cap="none" spc="0" baseline="0" dirty="0">
                          <a:ln>
                            <a:noFill/>
                          </a:ln>
                          <a:solidFill>
                            <a:schemeClr val="tx1"/>
                          </a:solidFill>
                          <a:effectLst/>
                          <a:uFillTx/>
                          <a:latin typeface="+mn-lt"/>
                          <a:ea typeface="+mn-ea"/>
                          <a:cs typeface="+mn-cs"/>
                          <a:sym typeface="Calibri"/>
                        </a:rPr>
                        <a:t>≥ 1m </a:t>
                      </a:r>
                      <a:endParaRPr lang="en-US" sz="4000" dirty="0">
                        <a:latin typeface="+mn-lt"/>
                      </a:endParaRPr>
                    </a:p>
                  </a:txBody>
                  <a:tcPr>
                    <a:lnR>
                      <a:noFill/>
                    </a:lnR>
                    <a:solidFill>
                      <a:schemeClr val="bg1">
                        <a:lumMod val="95000"/>
                      </a:schemeClr>
                    </a:solidFill>
                  </a:tcPr>
                </a:tc>
                <a:tc>
                  <a:txBody>
                    <a:bodyPr/>
                    <a:lstStyle/>
                    <a:p>
                      <a:pPr algn="ctr"/>
                      <a:r>
                        <a:rPr lang="en-US" sz="4000" dirty="0">
                          <a:latin typeface="+mn-lt"/>
                        </a:rPr>
                        <a:t>15m</a:t>
                      </a:r>
                    </a:p>
                  </a:txBody>
                  <a:tcPr>
                    <a:lnL>
                      <a:noFill/>
                    </a:lnL>
                    <a:lnR>
                      <a:noFill/>
                    </a:lnR>
                    <a:lnT>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53189605"/>
                  </a:ext>
                </a:extLst>
              </a:tr>
              <a:tr h="1253815">
                <a:tc>
                  <a:txBody>
                    <a:bodyPr/>
                    <a:lstStyle/>
                    <a:p>
                      <a:pPr algn="ctr"/>
                      <a:r>
                        <a:rPr lang="en-US" sz="4000" dirty="0">
                          <a:latin typeface="+mn-lt"/>
                        </a:rPr>
                        <a:t>Sampling </a:t>
                      </a:r>
                    </a:p>
                    <a:p>
                      <a:pPr algn="ctr"/>
                      <a:r>
                        <a:rPr lang="en-US" sz="4000" dirty="0">
                          <a:latin typeface="+mn-lt"/>
                        </a:rPr>
                        <a:t>Rate</a:t>
                      </a:r>
                    </a:p>
                  </a:txBody>
                  <a:tcPr>
                    <a:noFill/>
                  </a:tcPr>
                </a:tc>
                <a:tc>
                  <a:txBody>
                    <a:bodyPr/>
                    <a:lstStyle/>
                    <a:p>
                      <a:pPr algn="ctr"/>
                      <a:r>
                        <a:rPr lang="en-US" sz="4000" b="0" i="0" u="none" strike="noStrike" cap="none" spc="0" baseline="0" dirty="0">
                          <a:ln>
                            <a:noFill/>
                          </a:ln>
                          <a:solidFill>
                            <a:schemeClr val="tx1"/>
                          </a:solidFill>
                          <a:effectLst/>
                          <a:uFillTx/>
                          <a:latin typeface="+mn-lt"/>
                          <a:ea typeface="+mn-ea"/>
                          <a:cs typeface="+mn-cs"/>
                          <a:sym typeface="Calibri"/>
                        </a:rPr>
                        <a:t>≥ 1kHz</a:t>
                      </a:r>
                      <a:endParaRPr lang="en-US" sz="4000" dirty="0">
                        <a:latin typeface="+mn-lt"/>
                      </a:endParaRPr>
                    </a:p>
                  </a:txBody>
                  <a:tcPr>
                    <a:noFill/>
                  </a:tcPr>
                </a:tc>
                <a:tc>
                  <a:txBody>
                    <a:bodyPr/>
                    <a:lstStyle/>
                    <a:p>
                      <a:pPr algn="ctr"/>
                      <a:r>
                        <a:rPr lang="en-US" sz="4000" dirty="0">
                          <a:latin typeface="+mn-lt"/>
                        </a:rPr>
                        <a:t>480Hz ~ 1kHz</a:t>
                      </a:r>
                    </a:p>
                  </a:txBody>
                  <a:tcPr>
                    <a:lnT>
                      <a:noFill/>
                    </a:lnT>
                    <a:noFill/>
                  </a:tcPr>
                </a:tc>
                <a:extLst>
                  <a:ext uri="{0D108BD9-81ED-4DB2-BD59-A6C34878D82A}">
                    <a16:rowId xmlns:a16="http://schemas.microsoft.com/office/drawing/2014/main" val="248406310"/>
                  </a:ext>
                </a:extLst>
              </a:tr>
              <a:tr h="514046">
                <a:tc>
                  <a:txBody>
                    <a:bodyPr/>
                    <a:lstStyle/>
                    <a:p>
                      <a:pPr algn="ctr"/>
                      <a:r>
                        <a:rPr lang="en-US" sz="4000" dirty="0">
                          <a:latin typeface="+mn-lt"/>
                        </a:rPr>
                        <a:t>Novelty</a:t>
                      </a:r>
                    </a:p>
                  </a:txBody>
                  <a:tcPr>
                    <a:solidFill>
                      <a:schemeClr val="bg1">
                        <a:lumMod val="95000"/>
                      </a:schemeClr>
                    </a:solidFill>
                  </a:tcPr>
                </a:tc>
                <a:tc>
                  <a:txBody>
                    <a:bodyPr/>
                    <a:lstStyle/>
                    <a:p>
                      <a:pPr algn="ctr"/>
                      <a:r>
                        <a:rPr lang="en-US" sz="4000" dirty="0">
                          <a:latin typeface="+mn-lt"/>
                        </a:rPr>
                        <a:t>Compression algorithm</a:t>
                      </a:r>
                    </a:p>
                  </a:txBody>
                  <a:tcPr>
                    <a:solidFill>
                      <a:schemeClr val="bg1">
                        <a:lumMod val="95000"/>
                      </a:schemeClr>
                    </a:solidFill>
                  </a:tcPr>
                </a:tc>
                <a:tc>
                  <a:txBody>
                    <a:bodyPr/>
                    <a:lstStyle/>
                    <a:p>
                      <a:pPr algn="ctr"/>
                      <a:r>
                        <a:rPr lang="en-US" sz="4000" dirty="0">
                          <a:latin typeface="+mn-lt"/>
                        </a:rPr>
                        <a:t>x2 LFP </a:t>
                      </a:r>
                    </a:p>
                    <a:p>
                      <a:pPr algn="ctr"/>
                      <a:r>
                        <a:rPr lang="en-US" sz="4000" dirty="0">
                          <a:latin typeface="+mn-lt"/>
                        </a:rPr>
                        <a:t>x12 AP</a:t>
                      </a:r>
                    </a:p>
                  </a:txBody>
                  <a:tcPr>
                    <a:solidFill>
                      <a:schemeClr val="bg1">
                        <a:lumMod val="95000"/>
                      </a:schemeClr>
                    </a:solidFill>
                  </a:tcPr>
                </a:tc>
                <a:extLst>
                  <a:ext uri="{0D108BD9-81ED-4DB2-BD59-A6C34878D82A}">
                    <a16:rowId xmlns:a16="http://schemas.microsoft.com/office/drawing/2014/main" val="1797285303"/>
                  </a:ext>
                </a:extLst>
              </a:tr>
            </a:tbl>
          </a:graphicData>
        </a:graphic>
      </p:graphicFrame>
      <p:sp>
        <p:nvSpPr>
          <p:cNvPr id="8" name="TextBox 7">
            <a:extLst>
              <a:ext uri="{FF2B5EF4-FFF2-40B4-BE49-F238E27FC236}">
                <a16:creationId xmlns:a16="http://schemas.microsoft.com/office/drawing/2014/main" id="{89548AD0-F591-7F44-B4D7-D6422878AED9}"/>
              </a:ext>
            </a:extLst>
          </p:cNvPr>
          <p:cNvSpPr txBox="1"/>
          <p:nvPr/>
        </p:nvSpPr>
        <p:spPr>
          <a:xfrm>
            <a:off x="12311956" y="5345497"/>
            <a:ext cx="9930187" cy="75559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4500" b="1" i="0" u="none" strike="noStrike" cap="none" spc="0" normalizeH="0" baseline="0" dirty="0">
                <a:ln>
                  <a:noFill/>
                </a:ln>
                <a:solidFill>
                  <a:srgbClr val="000000"/>
                </a:solidFill>
                <a:effectLst/>
                <a:uFillTx/>
                <a:latin typeface="+mj-lt"/>
                <a:ea typeface="+mj-ea"/>
                <a:cs typeface="+mj-cs"/>
                <a:sym typeface="Arial"/>
              </a:rPr>
              <a:t>Board Design </a:t>
            </a:r>
          </a:p>
          <a:p>
            <a:pPr marL="571500" lvl="8" indent="-571500" fontAlgn="base">
              <a:buFont typeface="Arial" panose="020B0604020202020204" pitchFamily="34" charset="0"/>
              <a:buChar char="•"/>
            </a:pPr>
            <a:r>
              <a:rPr lang="en-US" sz="4000" dirty="0"/>
              <a:t>4x4 centimeters, 4 layers</a:t>
            </a:r>
          </a:p>
          <a:p>
            <a:pPr marL="571500" lvl="8" indent="-571500" fontAlgn="base">
              <a:buFont typeface="Arial" panose="020B0604020202020204" pitchFamily="34" charset="0"/>
              <a:buChar char="•"/>
            </a:pPr>
            <a:r>
              <a:rPr lang="en-US" sz="4000" dirty="0"/>
              <a:t>Rests on top of scalp</a:t>
            </a:r>
          </a:p>
          <a:p>
            <a:pPr marL="571500" lvl="8" indent="-571500" fontAlgn="base">
              <a:buFont typeface="Arial" panose="020B0604020202020204" pitchFamily="34" charset="0"/>
              <a:buChar char="•"/>
            </a:pPr>
            <a:r>
              <a:rPr lang="en-US" sz="4000" dirty="0"/>
              <a:t>Connects to electrode interface</a:t>
            </a:r>
          </a:p>
          <a:p>
            <a:pPr lvl="8" fontAlgn="base"/>
            <a:r>
              <a:rPr lang="en-US" sz="4000" dirty="0"/>
              <a:t>     board (EIB) implanted in a rat</a:t>
            </a:r>
          </a:p>
          <a:p>
            <a:pPr lvl="8" fontAlgn="base"/>
            <a:r>
              <a:rPr lang="en-US" sz="4000" b="1" dirty="0">
                <a:solidFill>
                  <a:srgbClr val="0432FF"/>
                </a:solidFill>
              </a:rPr>
              <a:t>(1)  </a:t>
            </a:r>
            <a:r>
              <a:rPr lang="en-US" sz="4000" dirty="0"/>
              <a:t>Wireless chip</a:t>
            </a:r>
          </a:p>
          <a:p>
            <a:pPr lvl="5" fontAlgn="base"/>
            <a:r>
              <a:rPr lang="en-US" sz="4000" b="1" dirty="0">
                <a:solidFill>
                  <a:srgbClr val="FFC000"/>
                </a:solidFill>
              </a:rPr>
              <a:t>(2)  </a:t>
            </a:r>
            <a:r>
              <a:rPr lang="en-US" sz="4000" dirty="0"/>
              <a:t>Digital interface chip to</a:t>
            </a:r>
          </a:p>
          <a:p>
            <a:pPr lvl="5" fontAlgn="base"/>
            <a:r>
              <a:rPr lang="en-US" sz="4000" dirty="0"/>
              <a:t>       collect neural data</a:t>
            </a:r>
          </a:p>
          <a:p>
            <a:pPr lvl="5" fontAlgn="base"/>
            <a:r>
              <a:rPr lang="en-US" sz="4000" b="1" dirty="0">
                <a:solidFill>
                  <a:srgbClr val="00B050"/>
                </a:solidFill>
              </a:rPr>
              <a:t>(3)  </a:t>
            </a:r>
            <a:r>
              <a:rPr lang="en-US" sz="4000" dirty="0"/>
              <a:t>Transmission line</a:t>
            </a:r>
          </a:p>
          <a:p>
            <a:pPr lvl="5" fontAlgn="base"/>
            <a:r>
              <a:rPr lang="en-US" sz="4000" b="1" dirty="0"/>
              <a:t>(4)</a:t>
            </a:r>
            <a:r>
              <a:rPr lang="en-US" sz="4000" dirty="0"/>
              <a:t>  Electrode test pins</a:t>
            </a:r>
            <a:endParaRPr lang="en-US" sz="4000" b="1" dirty="0"/>
          </a:p>
          <a:p>
            <a:pPr lvl="5" fontAlgn="base"/>
            <a:r>
              <a:rPr lang="en-US" sz="4000" b="1" dirty="0">
                <a:solidFill>
                  <a:srgbClr val="7030A0"/>
                </a:solidFill>
              </a:rPr>
              <a:t>(5)  </a:t>
            </a:r>
            <a:r>
              <a:rPr lang="en-US" sz="4000" dirty="0"/>
              <a:t>Integrated inverted F </a:t>
            </a:r>
          </a:p>
          <a:p>
            <a:pPr lvl="5" fontAlgn="base"/>
            <a:r>
              <a:rPr lang="en-US" sz="4000" dirty="0"/>
              <a:t>       antenna</a:t>
            </a:r>
          </a:p>
        </p:txBody>
      </p:sp>
      <p:sp>
        <p:nvSpPr>
          <p:cNvPr id="55" name="TextBox 54">
            <a:extLst>
              <a:ext uri="{FF2B5EF4-FFF2-40B4-BE49-F238E27FC236}">
                <a16:creationId xmlns:a16="http://schemas.microsoft.com/office/drawing/2014/main" id="{35972C4A-1032-DD4F-AC99-C03F3A5F83C3}"/>
              </a:ext>
            </a:extLst>
          </p:cNvPr>
          <p:cNvSpPr txBox="1"/>
          <p:nvPr/>
        </p:nvSpPr>
        <p:spPr>
          <a:xfrm>
            <a:off x="32358470" y="5341350"/>
            <a:ext cx="9725934" cy="94025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4500" b="1" i="0" u="none" strike="noStrike" cap="none" spc="0" normalizeH="0" baseline="0" dirty="0">
                <a:ln>
                  <a:noFill/>
                </a:ln>
                <a:solidFill>
                  <a:srgbClr val="000000"/>
                </a:solidFill>
                <a:effectLst/>
                <a:uFillTx/>
                <a:latin typeface="+mj-lt"/>
                <a:ea typeface="+mj-ea"/>
                <a:cs typeface="+mj-cs"/>
                <a:sym typeface="Arial"/>
              </a:rPr>
              <a:t>Compression</a:t>
            </a:r>
          </a:p>
          <a:p>
            <a:pPr marL="571500" indent="-571500" fontAlgn="base">
              <a:buFont typeface="Arial" panose="020B0604020202020204" pitchFamily="34" charset="0"/>
              <a:buChar char="•"/>
            </a:pPr>
            <a:r>
              <a:rPr lang="en-US" sz="4000" dirty="0"/>
              <a:t>Two types of neural data:</a:t>
            </a:r>
          </a:p>
          <a:p>
            <a:pPr lvl="1" fontAlgn="base"/>
            <a:r>
              <a:rPr lang="en-US" sz="4000" dirty="0"/>
              <a:t>    -  Local field potentials (LFP)</a:t>
            </a:r>
          </a:p>
          <a:p>
            <a:pPr lvl="1" fontAlgn="base"/>
            <a:r>
              <a:rPr lang="en-US" sz="4000" dirty="0"/>
              <a:t>    -  Action potentials/spikes (AP)</a:t>
            </a:r>
          </a:p>
          <a:p>
            <a:pPr marL="571500" marR="0" indent="-571500"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a:ln>
                  <a:noFill/>
                </a:ln>
                <a:solidFill>
                  <a:srgbClr val="000000"/>
                </a:solidFill>
                <a:effectLst/>
                <a:uFillTx/>
                <a:latin typeface="+mj-lt"/>
                <a:ea typeface="+mj-ea"/>
                <a:cs typeface="+mj-cs"/>
                <a:sym typeface="Arial"/>
              </a:rPr>
              <a:t>Predictive modeling used for LFP data</a:t>
            </a:r>
          </a:p>
          <a:p>
            <a:pPr marR="0" defTabSz="914400" rtl="0" fontAlgn="auto" latinLnBrk="0" hangingPunct="0">
              <a:lnSpc>
                <a:spcPct val="100000"/>
              </a:lnSpc>
              <a:spcBef>
                <a:spcPts val="0"/>
              </a:spcBef>
              <a:spcAft>
                <a:spcPts val="0"/>
              </a:spcAft>
              <a:buClrTx/>
              <a:buSzTx/>
              <a:tabLst/>
            </a:pPr>
            <a:r>
              <a:rPr lang="en-US" sz="4000" dirty="0"/>
              <a:t>    -  Reduces signal entropy, which</a:t>
            </a:r>
          </a:p>
          <a:p>
            <a:pPr marR="0" defTabSz="914400" rtl="0" fontAlgn="auto" latinLnBrk="0" hangingPunct="0">
              <a:lnSpc>
                <a:spcPct val="100000"/>
              </a:lnSpc>
              <a:spcBef>
                <a:spcPts val="0"/>
              </a:spcBef>
              <a:spcAft>
                <a:spcPts val="0"/>
              </a:spcAft>
              <a:buClrTx/>
              <a:buSzTx/>
              <a:tabLst/>
            </a:pPr>
            <a:r>
              <a:rPr lang="en-US" sz="4000" dirty="0"/>
              <a:t>        reduces overall signal size</a:t>
            </a:r>
          </a:p>
          <a:p>
            <a:pPr marR="0" defTabSz="914400" rtl="0" fontAlgn="auto" latinLnBrk="0" hangingPunct="0">
              <a:lnSpc>
                <a:spcPct val="100000"/>
              </a:lnSpc>
              <a:spcBef>
                <a:spcPts val="0"/>
              </a:spcBef>
              <a:spcAft>
                <a:spcPts val="0"/>
              </a:spcAft>
              <a:buClrTx/>
              <a:buSzTx/>
              <a:tabLst/>
            </a:pPr>
            <a:r>
              <a:rPr lang="en-US" sz="4000" dirty="0"/>
              <a:t>    -  Can achieve x2 compression</a:t>
            </a:r>
          </a:p>
          <a:p>
            <a:pPr marL="571500" marR="0" indent="-571500"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t>Novel compressive sensing algorithm used for AP data</a:t>
            </a:r>
          </a:p>
          <a:p>
            <a:pPr marR="0" defTabSz="914400" rtl="0" fontAlgn="auto" latinLnBrk="0" hangingPunct="0">
              <a:lnSpc>
                <a:spcPct val="100000"/>
              </a:lnSpc>
              <a:spcBef>
                <a:spcPts val="0"/>
              </a:spcBef>
              <a:spcAft>
                <a:spcPts val="0"/>
              </a:spcAft>
              <a:buClrTx/>
              <a:buSzTx/>
              <a:tabLst/>
            </a:pPr>
            <a:r>
              <a:rPr lang="en-US" sz="4000" dirty="0"/>
              <a:t>    -  Exploits underlying signal sparsity </a:t>
            </a:r>
          </a:p>
          <a:p>
            <a:pPr marR="0" defTabSz="914400" rtl="0" fontAlgn="auto" latinLnBrk="0" hangingPunct="0">
              <a:lnSpc>
                <a:spcPct val="100000"/>
              </a:lnSpc>
              <a:spcBef>
                <a:spcPts val="0"/>
              </a:spcBef>
              <a:spcAft>
                <a:spcPts val="0"/>
              </a:spcAft>
              <a:buClrTx/>
              <a:buSzTx/>
              <a:tabLst/>
            </a:pPr>
            <a:r>
              <a:rPr lang="en-US" sz="4000" dirty="0"/>
              <a:t>    -  Can achieve x12 compression </a:t>
            </a:r>
          </a:p>
          <a:p>
            <a:pPr marL="571500" marR="0" indent="-571500"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US" sz="4000" dirty="0"/>
          </a:p>
          <a:p>
            <a:pPr marL="0" marR="0" indent="0" algn="ctr" defTabSz="914400" rtl="0" fontAlgn="auto" latinLnBrk="0" hangingPunct="0">
              <a:lnSpc>
                <a:spcPct val="100000"/>
              </a:lnSpc>
              <a:spcBef>
                <a:spcPts val="0"/>
              </a:spcBef>
              <a:spcAft>
                <a:spcPts val="0"/>
              </a:spcAft>
              <a:buClrTx/>
              <a:buSzTx/>
              <a:buFontTx/>
              <a:buNone/>
              <a:tabLst/>
            </a:pPr>
            <a:endParaRPr lang="en-US" sz="4000" dirty="0"/>
          </a:p>
          <a:p>
            <a:pPr marL="0" marR="0" indent="0" algn="l" defTabSz="9144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000000"/>
              </a:solidFill>
              <a:effectLst/>
              <a:uFillTx/>
              <a:latin typeface="+mj-lt"/>
              <a:ea typeface="+mj-ea"/>
              <a:cs typeface="+mj-cs"/>
              <a:sym typeface="Arial"/>
            </a:endParaRPr>
          </a:p>
        </p:txBody>
      </p:sp>
      <p:sp>
        <p:nvSpPr>
          <p:cNvPr id="56" name="TextBox 55">
            <a:extLst>
              <a:ext uri="{FF2B5EF4-FFF2-40B4-BE49-F238E27FC236}">
                <a16:creationId xmlns:a16="http://schemas.microsoft.com/office/drawing/2014/main" id="{92AC0E01-0389-8747-ABFF-8D5593C668BE}"/>
              </a:ext>
            </a:extLst>
          </p:cNvPr>
          <p:cNvSpPr txBox="1"/>
          <p:nvPr/>
        </p:nvSpPr>
        <p:spPr>
          <a:xfrm>
            <a:off x="23535679" y="14403960"/>
            <a:ext cx="7959484" cy="75559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4500" b="1" i="0" u="none" strike="noStrike" cap="none" spc="0" normalizeH="0" baseline="0" dirty="0">
                <a:ln>
                  <a:noFill/>
                </a:ln>
                <a:solidFill>
                  <a:srgbClr val="000000"/>
                </a:solidFill>
                <a:effectLst/>
                <a:uFillTx/>
                <a:latin typeface="+mj-lt"/>
                <a:ea typeface="+mj-ea"/>
                <a:cs typeface="+mj-cs"/>
                <a:sym typeface="Arial"/>
              </a:rPr>
              <a:t>Wireless</a:t>
            </a:r>
          </a:p>
          <a:p>
            <a:pPr marL="571500" indent="-571500" fontAlgn="base">
              <a:buFont typeface="Arial" panose="020B0604020202020204" pitchFamily="34" charset="0"/>
              <a:buChar char="•"/>
            </a:pPr>
            <a:r>
              <a:rPr lang="en-US" sz="4000" dirty="0"/>
              <a:t>CC2652 multi-protocol chip </a:t>
            </a:r>
          </a:p>
          <a:p>
            <a:pPr marL="571500" indent="-571500" fontAlgn="base">
              <a:buFont typeface="Arial" panose="020B0604020202020204" pitchFamily="34" charset="0"/>
              <a:buChar char="•"/>
            </a:pPr>
            <a:r>
              <a:rPr lang="en-US" sz="4000" dirty="0"/>
              <a:t>2.4GHz Proprietary RF for data transmission</a:t>
            </a:r>
          </a:p>
          <a:p>
            <a:pPr marL="571500" indent="-571500" fontAlgn="base">
              <a:buFont typeface="Arial" panose="020B0604020202020204" pitchFamily="34" charset="0"/>
              <a:buChar char="•"/>
            </a:pPr>
            <a:r>
              <a:rPr lang="en-US" sz="4000" dirty="0"/>
              <a:t>Transmission range of 15m</a:t>
            </a:r>
          </a:p>
          <a:p>
            <a:pPr marL="571500" indent="-571500" fontAlgn="base">
              <a:buFont typeface="Arial" panose="020B0604020202020204" pitchFamily="34" charset="0"/>
              <a:buChar char="•"/>
            </a:pPr>
            <a:r>
              <a:rPr lang="en-US" sz="4000" dirty="0"/>
              <a:t>Adjustable sampling rate from 480Hz – 1kHz</a:t>
            </a:r>
          </a:p>
          <a:p>
            <a:pPr marL="571500" indent="-571500" fontAlgn="base">
              <a:buFont typeface="Arial" panose="020B0604020202020204" pitchFamily="34" charset="0"/>
              <a:buChar char="•"/>
            </a:pPr>
            <a:r>
              <a:rPr lang="en-US" sz="4000" dirty="0"/>
              <a:t>Throughput of 120kBps</a:t>
            </a:r>
          </a:p>
          <a:p>
            <a:pPr marL="571500" indent="-571500" fontAlgn="base">
              <a:buFont typeface="Arial" panose="020B0604020202020204" pitchFamily="34" charset="0"/>
              <a:buChar char="•"/>
            </a:pPr>
            <a:r>
              <a:rPr lang="en-US" sz="4000" dirty="0"/>
              <a:t>CC2652 RF receiver passes data to computer via UART</a:t>
            </a:r>
          </a:p>
          <a:p>
            <a:pPr marL="0" marR="0" indent="0" algn="ctr" defTabSz="914400" rtl="0" fontAlgn="auto" latinLnBrk="0" hangingPunct="0">
              <a:lnSpc>
                <a:spcPct val="100000"/>
              </a:lnSpc>
              <a:spcBef>
                <a:spcPts val="0"/>
              </a:spcBef>
              <a:spcAft>
                <a:spcPts val="0"/>
              </a:spcAft>
              <a:buClrTx/>
              <a:buSzTx/>
              <a:buFontTx/>
              <a:buNone/>
              <a:tabLst/>
            </a:pPr>
            <a:endParaRPr lang="en-US" sz="4000" dirty="0"/>
          </a:p>
          <a:p>
            <a:pPr marL="0" marR="0" indent="0" algn="l" defTabSz="9144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000000"/>
              </a:solidFill>
              <a:effectLst/>
              <a:uFillTx/>
              <a:latin typeface="+mj-lt"/>
              <a:ea typeface="+mj-ea"/>
              <a:cs typeface="+mj-cs"/>
              <a:sym typeface="Arial"/>
            </a:endParaRPr>
          </a:p>
        </p:txBody>
      </p:sp>
      <p:pic>
        <p:nvPicPr>
          <p:cNvPr id="9" name="Picture 8">
            <a:extLst>
              <a:ext uri="{FF2B5EF4-FFF2-40B4-BE49-F238E27FC236}">
                <a16:creationId xmlns:a16="http://schemas.microsoft.com/office/drawing/2014/main" id="{0B85476E-9261-3842-9DB5-9E0CF840431C}"/>
              </a:ext>
            </a:extLst>
          </p:cNvPr>
          <p:cNvPicPr>
            <a:picLocks noChangeAspect="1"/>
          </p:cNvPicPr>
          <p:nvPr/>
        </p:nvPicPr>
        <p:blipFill>
          <a:blip r:embed="rId9"/>
          <a:stretch>
            <a:fillRect/>
          </a:stretch>
        </p:blipFill>
        <p:spPr>
          <a:xfrm>
            <a:off x="562892" y="136577"/>
            <a:ext cx="3748247" cy="3748247"/>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3C6A205C-DBE1-464E-B513-7DC79DADCD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16496" y="999479"/>
            <a:ext cx="5751298" cy="1540274"/>
          </a:xfrm>
          <a:prstGeom prst="rect">
            <a:avLst/>
          </a:prstGeom>
        </p:spPr>
      </p:pic>
      <p:sp>
        <p:nvSpPr>
          <p:cNvPr id="14" name="TextBox 13">
            <a:extLst>
              <a:ext uri="{FF2B5EF4-FFF2-40B4-BE49-F238E27FC236}">
                <a16:creationId xmlns:a16="http://schemas.microsoft.com/office/drawing/2014/main" id="{8DCCE684-A9F5-2E4D-82C9-4E58296F5C97}"/>
              </a:ext>
            </a:extLst>
          </p:cNvPr>
          <p:cNvSpPr txBox="1"/>
          <p:nvPr/>
        </p:nvSpPr>
        <p:spPr>
          <a:xfrm>
            <a:off x="10532608" y="2859655"/>
            <a:ext cx="23642926"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4000" b="1" dirty="0">
                <a:solidFill>
                  <a:schemeClr val="accent1">
                    <a:lumMod val="50000"/>
                  </a:schemeClr>
                </a:solidFill>
              </a:rPr>
              <a:t>riceaxonmobile@gmail.com</a:t>
            </a:r>
            <a:endParaRPr kumimoji="0" lang="en-US" sz="4000" b="1" i="0" u="none" strike="noStrike" cap="none" spc="0" normalizeH="0" baseline="0" dirty="0">
              <a:ln>
                <a:noFill/>
              </a:ln>
              <a:solidFill>
                <a:schemeClr val="accent1">
                  <a:lumMod val="50000"/>
                </a:schemeClr>
              </a:solidFill>
              <a:effectLst/>
              <a:uFillTx/>
              <a:sym typeface="Arial"/>
            </a:endParaRPr>
          </a:p>
        </p:txBody>
      </p:sp>
      <p:sp>
        <p:nvSpPr>
          <p:cNvPr id="16" name="TextBox 15">
            <a:extLst>
              <a:ext uri="{FF2B5EF4-FFF2-40B4-BE49-F238E27FC236}">
                <a16:creationId xmlns:a16="http://schemas.microsoft.com/office/drawing/2014/main" id="{AC21B9EE-D044-4C4E-8E0F-6DC4DBCC70E6}"/>
              </a:ext>
            </a:extLst>
          </p:cNvPr>
          <p:cNvSpPr txBox="1"/>
          <p:nvPr/>
        </p:nvSpPr>
        <p:spPr>
          <a:xfrm>
            <a:off x="1306844" y="10766761"/>
            <a:ext cx="10182059" cy="4601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defRPr>
                <a:solidFill>
                  <a:srgbClr val="FFFFFF"/>
                </a:solidFill>
              </a:defRPr>
            </a:pPr>
            <a:endParaRPr lang="en-US" sz="4000" dirty="0">
              <a:solidFill>
                <a:schemeClr val="accent1">
                  <a:lumMod val="50000"/>
                </a:schemeClr>
              </a:solidFill>
            </a:endParaRPr>
          </a:p>
          <a:p>
            <a:pPr>
              <a:defRPr>
                <a:solidFill>
                  <a:srgbClr val="FFFFFF"/>
                </a:solidFill>
              </a:defRPr>
            </a:pPr>
            <a:r>
              <a:rPr lang="en-US" sz="4000" b="1" dirty="0">
                <a:solidFill>
                  <a:schemeClr val="accent1">
                    <a:lumMod val="50000"/>
                  </a:schemeClr>
                </a:solidFill>
              </a:rPr>
              <a:t>PROBLEM</a:t>
            </a:r>
            <a:r>
              <a:rPr lang="en-US" sz="4000" dirty="0">
                <a:solidFill>
                  <a:schemeClr val="accent1">
                    <a:lumMod val="50000"/>
                  </a:schemeClr>
                </a:solidFill>
              </a:rPr>
              <a:t>: Tethered neural recording system hampers patients’ well-being</a:t>
            </a:r>
          </a:p>
          <a:p>
            <a:pPr>
              <a:defRPr>
                <a:solidFill>
                  <a:srgbClr val="FFFFFF"/>
                </a:solidFill>
              </a:defRPr>
            </a:pPr>
            <a:endParaRPr lang="en-US" sz="1000" dirty="0">
              <a:solidFill>
                <a:schemeClr val="accent1">
                  <a:lumMod val="50000"/>
                </a:schemeClr>
              </a:solidFill>
            </a:endParaRPr>
          </a:p>
          <a:p>
            <a:pPr>
              <a:defRPr>
                <a:solidFill>
                  <a:srgbClr val="FFFFFF"/>
                </a:solidFill>
              </a:defRPr>
            </a:pPr>
            <a:endParaRPr lang="en-US" sz="300" dirty="0">
              <a:solidFill>
                <a:schemeClr val="accent1">
                  <a:lumMod val="50000"/>
                </a:schemeClr>
              </a:solidFill>
            </a:endParaRPr>
          </a:p>
          <a:p>
            <a:pPr>
              <a:defRPr>
                <a:solidFill>
                  <a:srgbClr val="FFFFFF"/>
                </a:solidFill>
              </a:defRPr>
            </a:pPr>
            <a:r>
              <a:rPr lang="en-US" sz="4000" b="1" dirty="0">
                <a:solidFill>
                  <a:schemeClr val="accent1">
                    <a:lumMod val="50000"/>
                  </a:schemeClr>
                </a:solidFill>
              </a:rPr>
              <a:t>SOLUTION</a:t>
            </a:r>
            <a:r>
              <a:rPr lang="en-US" sz="4000" dirty="0">
                <a:solidFill>
                  <a:schemeClr val="accent1">
                    <a:lumMod val="50000"/>
                  </a:schemeClr>
                </a:solidFill>
              </a:rPr>
              <a:t>: A scalable wireless recorder that transmits neural data from implanted electrodes to an external receiver</a:t>
            </a:r>
          </a:p>
          <a:p>
            <a:pPr marL="0" marR="0" indent="0" defTabSz="9144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000000"/>
              </a:solidFill>
              <a:effectLst/>
              <a:uFillTx/>
              <a:latin typeface="+mj-lt"/>
              <a:ea typeface="+mj-ea"/>
              <a:cs typeface="+mj-cs"/>
              <a:sym typeface="Arial"/>
            </a:endParaRPr>
          </a:p>
        </p:txBody>
      </p:sp>
      <p:sp>
        <p:nvSpPr>
          <p:cNvPr id="20" name="Oval 19">
            <a:extLst>
              <a:ext uri="{FF2B5EF4-FFF2-40B4-BE49-F238E27FC236}">
                <a16:creationId xmlns:a16="http://schemas.microsoft.com/office/drawing/2014/main" id="{04726DF6-E01B-A24D-A008-BAF490682198}"/>
              </a:ext>
            </a:extLst>
          </p:cNvPr>
          <p:cNvSpPr/>
          <p:nvPr/>
        </p:nvSpPr>
        <p:spPr>
          <a:xfrm>
            <a:off x="18034318" y="11856586"/>
            <a:ext cx="1643570" cy="1675689"/>
          </a:xfrm>
          <a:prstGeom prst="ellipse">
            <a:avLst/>
          </a:prstGeom>
          <a:noFill/>
          <a:ln w="127000" cap="flat">
            <a:solidFill>
              <a:srgbClr val="0432FF"/>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cxnSp>
        <p:nvCxnSpPr>
          <p:cNvPr id="22" name="Straight Connector 21">
            <a:extLst>
              <a:ext uri="{FF2B5EF4-FFF2-40B4-BE49-F238E27FC236}">
                <a16:creationId xmlns:a16="http://schemas.microsoft.com/office/drawing/2014/main" id="{EAF2EA20-11E3-ED45-8986-1D4C3DC12715}"/>
              </a:ext>
            </a:extLst>
          </p:cNvPr>
          <p:cNvCxnSpPr>
            <a:cxnSpLocks/>
            <a:stCxn id="20" idx="1"/>
          </p:cNvCxnSpPr>
          <p:nvPr/>
        </p:nvCxnSpPr>
        <p:spPr>
          <a:xfrm flipV="1">
            <a:off x="18275013" y="5682459"/>
            <a:ext cx="4902979" cy="6419526"/>
          </a:xfrm>
          <a:prstGeom prst="line">
            <a:avLst/>
          </a:prstGeom>
          <a:noFill/>
          <a:ln w="127000" cap="flat">
            <a:solidFill>
              <a:srgbClr val="0432FF"/>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BCE2194D-01B1-FF4A-9549-FE95B570610E}"/>
              </a:ext>
            </a:extLst>
          </p:cNvPr>
          <p:cNvCxnSpPr>
            <a:cxnSpLocks/>
            <a:stCxn id="20" idx="4"/>
          </p:cNvCxnSpPr>
          <p:nvPr/>
        </p:nvCxnSpPr>
        <p:spPr>
          <a:xfrm>
            <a:off x="18856103" y="13532275"/>
            <a:ext cx="4321889" cy="548006"/>
          </a:xfrm>
          <a:prstGeom prst="line">
            <a:avLst/>
          </a:prstGeom>
          <a:noFill/>
          <a:ln w="127000" cap="flat">
            <a:solidFill>
              <a:srgbClr val="0432FF"/>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1028" name="Picture 4" descr="https://lh3.googleusercontent.com/L7RB4AEUDHyi0oDAceFzGZoj2yp7WJLIcnucc_XHEiDfxhoGEOeydEyAPw1DrqyMjdrLI-TTBAiR2dkY0r28LF71Cs5sSsRE7NF6CFG0vHkghHakBZNxDcULJL74dO17Q3cEBIx-">
            <a:extLst>
              <a:ext uri="{FF2B5EF4-FFF2-40B4-BE49-F238E27FC236}">
                <a16:creationId xmlns:a16="http://schemas.microsoft.com/office/drawing/2014/main" id="{F0A8CB04-BF46-A046-83F8-4EE241A9ECA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343808" y="26699795"/>
            <a:ext cx="6989869" cy="539450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1738F835-EB29-FC44-AB9F-351D7715D73F}"/>
              </a:ext>
            </a:extLst>
          </p:cNvPr>
          <p:cNvPicPr>
            <a:picLocks noChangeAspect="1"/>
          </p:cNvPicPr>
          <p:nvPr/>
        </p:nvPicPr>
        <p:blipFill rotWithShape="1">
          <a:blip r:embed="rId12">
            <a:extLst>
              <a:ext uri="{28A0092B-C50C-407E-A947-70E740481C1C}">
                <a14:useLocalDpi xmlns:a14="http://schemas.microsoft.com/office/drawing/2010/main" val="0"/>
              </a:ext>
            </a:extLst>
          </a:blip>
          <a:srcRect l="25746"/>
          <a:stretch/>
        </p:blipFill>
        <p:spPr>
          <a:xfrm rot="18581577">
            <a:off x="19746132" y="10449091"/>
            <a:ext cx="1389524" cy="1978238"/>
          </a:xfrm>
          <a:prstGeom prst="rect">
            <a:avLst/>
          </a:prstGeom>
        </p:spPr>
      </p:pic>
      <p:pic>
        <p:nvPicPr>
          <p:cNvPr id="127" name="Screen Shot 2019-02-28 at 1.27.42 AM.png"/>
          <p:cNvPicPr>
            <a:picLocks noChangeAspect="1"/>
          </p:cNvPicPr>
          <p:nvPr/>
        </p:nvPicPr>
        <p:blipFill rotWithShape="1">
          <a:blip r:embed="rId13" cstate="print">
            <a:extLst>
              <a:ext uri="{28A0092B-C50C-407E-A947-70E740481C1C}">
                <a14:useLocalDpi xmlns:a14="http://schemas.microsoft.com/office/drawing/2010/main" val="0"/>
              </a:ext>
            </a:extLst>
          </a:blip>
          <a:srcRect l="48702" t="27263" r="9090" b="16379"/>
          <a:stretch/>
        </p:blipFill>
        <p:spPr>
          <a:xfrm rot="5400000">
            <a:off x="23084572" y="5648533"/>
            <a:ext cx="8457478" cy="8469603"/>
          </a:xfrm>
          <a:prstGeom prst="rect">
            <a:avLst/>
          </a:prstGeom>
          <a:ln w="12700">
            <a:miter lim="400000"/>
          </a:ln>
        </p:spPr>
      </p:pic>
      <p:sp>
        <p:nvSpPr>
          <p:cNvPr id="26" name="Rectangle 25">
            <a:extLst>
              <a:ext uri="{FF2B5EF4-FFF2-40B4-BE49-F238E27FC236}">
                <a16:creationId xmlns:a16="http://schemas.microsoft.com/office/drawing/2014/main" id="{499604C6-999A-4D07-B226-AA4B0133BE04}"/>
              </a:ext>
            </a:extLst>
          </p:cNvPr>
          <p:cNvSpPr/>
          <p:nvPr/>
        </p:nvSpPr>
        <p:spPr>
          <a:xfrm>
            <a:off x="25499177" y="8357595"/>
            <a:ext cx="1431985" cy="1414732"/>
          </a:xfrm>
          <a:prstGeom prst="rect">
            <a:avLst/>
          </a:prstGeom>
          <a:noFill/>
          <a:ln w="76200" cap="flat">
            <a:solidFill>
              <a:srgbClr val="0432FF"/>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74" name="Rectangle 73">
            <a:extLst>
              <a:ext uri="{FF2B5EF4-FFF2-40B4-BE49-F238E27FC236}">
                <a16:creationId xmlns:a16="http://schemas.microsoft.com/office/drawing/2014/main" id="{0AAACECD-FE21-45A3-ACC6-8DF0680210F3}"/>
              </a:ext>
            </a:extLst>
          </p:cNvPr>
          <p:cNvSpPr/>
          <p:nvPr/>
        </p:nvSpPr>
        <p:spPr>
          <a:xfrm>
            <a:off x="29377302" y="8459979"/>
            <a:ext cx="1431985" cy="1414732"/>
          </a:xfrm>
          <a:prstGeom prst="rect">
            <a:avLst/>
          </a:prstGeom>
          <a:noFill/>
          <a:ln w="76200" cap="flat">
            <a:solidFill>
              <a:srgbClr val="FFC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76" name="Rectangle 75">
            <a:extLst>
              <a:ext uri="{FF2B5EF4-FFF2-40B4-BE49-F238E27FC236}">
                <a16:creationId xmlns:a16="http://schemas.microsoft.com/office/drawing/2014/main" id="{D00642E4-0BDF-4DD7-9E9E-1097B5A6D476}"/>
              </a:ext>
            </a:extLst>
          </p:cNvPr>
          <p:cNvSpPr/>
          <p:nvPr/>
        </p:nvSpPr>
        <p:spPr>
          <a:xfrm>
            <a:off x="24966002" y="5674684"/>
            <a:ext cx="1766863" cy="1204202"/>
          </a:xfrm>
          <a:prstGeom prst="rect">
            <a:avLst/>
          </a:prstGeom>
          <a:noFill/>
          <a:ln w="762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77" name="Rectangle 76">
            <a:extLst>
              <a:ext uri="{FF2B5EF4-FFF2-40B4-BE49-F238E27FC236}">
                <a16:creationId xmlns:a16="http://schemas.microsoft.com/office/drawing/2014/main" id="{E2D0AA1B-6BE1-40AA-8492-E2CB89E23631}"/>
              </a:ext>
            </a:extLst>
          </p:cNvPr>
          <p:cNvSpPr/>
          <p:nvPr/>
        </p:nvSpPr>
        <p:spPr>
          <a:xfrm>
            <a:off x="25150683" y="9979501"/>
            <a:ext cx="1319024" cy="2396585"/>
          </a:xfrm>
          <a:prstGeom prst="rect">
            <a:avLst/>
          </a:prstGeom>
          <a:noFill/>
          <a:ln w="762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78" name="Rectangle 77">
            <a:extLst>
              <a:ext uri="{FF2B5EF4-FFF2-40B4-BE49-F238E27FC236}">
                <a16:creationId xmlns:a16="http://schemas.microsoft.com/office/drawing/2014/main" id="{53A9C329-FADA-479D-9653-F47B30D4E5BC}"/>
              </a:ext>
            </a:extLst>
          </p:cNvPr>
          <p:cNvSpPr/>
          <p:nvPr/>
        </p:nvSpPr>
        <p:spPr>
          <a:xfrm>
            <a:off x="23468400" y="12563543"/>
            <a:ext cx="4183474" cy="1322002"/>
          </a:xfrm>
          <a:prstGeom prst="rect">
            <a:avLst/>
          </a:prstGeom>
          <a:noFill/>
          <a:ln w="762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29" name="TextBox 28">
            <a:extLst>
              <a:ext uri="{FF2B5EF4-FFF2-40B4-BE49-F238E27FC236}">
                <a16:creationId xmlns:a16="http://schemas.microsoft.com/office/drawing/2014/main" id="{59ACC237-8553-4FBF-AAB4-A6629913B89F}"/>
              </a:ext>
            </a:extLst>
          </p:cNvPr>
          <p:cNvSpPr txBox="1"/>
          <p:nvPr/>
        </p:nvSpPr>
        <p:spPr>
          <a:xfrm>
            <a:off x="26046071" y="8782734"/>
            <a:ext cx="745673"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432FF"/>
                </a:solidFill>
                <a:effectLst/>
                <a:uFillTx/>
                <a:latin typeface="+mj-lt"/>
                <a:ea typeface="+mj-ea"/>
                <a:cs typeface="+mj-cs"/>
                <a:sym typeface="Arial"/>
              </a:rPr>
              <a:t>2</a:t>
            </a:r>
          </a:p>
        </p:txBody>
      </p:sp>
      <p:sp>
        <p:nvSpPr>
          <p:cNvPr id="80" name="TextBox 79">
            <a:extLst>
              <a:ext uri="{FF2B5EF4-FFF2-40B4-BE49-F238E27FC236}">
                <a16:creationId xmlns:a16="http://schemas.microsoft.com/office/drawing/2014/main" id="{C3EF8014-52F3-45B3-A992-942AE754F9AD}"/>
              </a:ext>
            </a:extLst>
          </p:cNvPr>
          <p:cNvSpPr txBox="1"/>
          <p:nvPr/>
        </p:nvSpPr>
        <p:spPr>
          <a:xfrm>
            <a:off x="25682125" y="5955796"/>
            <a:ext cx="745673"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b="1" dirty="0"/>
              <a:t>1</a:t>
            </a:r>
            <a:endParaRPr kumimoji="0" lang="en-US" sz="3200" b="1" i="0" u="none" strike="noStrike" cap="none" spc="0" normalizeH="0" baseline="0" dirty="0">
              <a:ln>
                <a:noFill/>
              </a:ln>
              <a:solidFill>
                <a:srgbClr val="000000"/>
              </a:solidFill>
              <a:effectLst/>
              <a:uFillTx/>
              <a:latin typeface="+mj-lt"/>
              <a:ea typeface="+mj-ea"/>
              <a:cs typeface="+mj-cs"/>
              <a:sym typeface="Arial"/>
            </a:endParaRPr>
          </a:p>
        </p:txBody>
      </p:sp>
      <p:sp>
        <p:nvSpPr>
          <p:cNvPr id="81" name="TextBox 80">
            <a:extLst>
              <a:ext uri="{FF2B5EF4-FFF2-40B4-BE49-F238E27FC236}">
                <a16:creationId xmlns:a16="http://schemas.microsoft.com/office/drawing/2014/main" id="{D62A80CC-0570-4C24-A4D9-74B9BB10C80D}"/>
              </a:ext>
            </a:extLst>
          </p:cNvPr>
          <p:cNvSpPr txBox="1"/>
          <p:nvPr/>
        </p:nvSpPr>
        <p:spPr>
          <a:xfrm>
            <a:off x="29929171" y="8882062"/>
            <a:ext cx="745673"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b="1" dirty="0">
                <a:solidFill>
                  <a:srgbClr val="FFC000"/>
                </a:solidFill>
              </a:rPr>
              <a:t>3</a:t>
            </a:r>
            <a:endParaRPr kumimoji="0" lang="en-US" sz="3200" b="1" i="0" u="none" strike="noStrike" cap="none" spc="0" normalizeH="0" baseline="0" dirty="0">
              <a:ln>
                <a:noFill/>
              </a:ln>
              <a:solidFill>
                <a:srgbClr val="FFC000"/>
              </a:solidFill>
              <a:effectLst/>
              <a:uFillTx/>
              <a:latin typeface="+mj-lt"/>
              <a:ea typeface="+mj-ea"/>
              <a:cs typeface="+mj-cs"/>
              <a:sym typeface="Arial"/>
            </a:endParaRPr>
          </a:p>
        </p:txBody>
      </p:sp>
      <p:sp>
        <p:nvSpPr>
          <p:cNvPr id="82" name="TextBox 81">
            <a:extLst>
              <a:ext uri="{FF2B5EF4-FFF2-40B4-BE49-F238E27FC236}">
                <a16:creationId xmlns:a16="http://schemas.microsoft.com/office/drawing/2014/main" id="{E43AC3C4-AACE-4ACB-AB27-4988E0A5C916}"/>
              </a:ext>
            </a:extLst>
          </p:cNvPr>
          <p:cNvSpPr txBox="1"/>
          <p:nvPr/>
        </p:nvSpPr>
        <p:spPr>
          <a:xfrm>
            <a:off x="25662740" y="10842407"/>
            <a:ext cx="745673"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B050"/>
                </a:solidFill>
                <a:effectLst/>
                <a:uFillTx/>
                <a:latin typeface="+mj-lt"/>
                <a:ea typeface="+mj-ea"/>
                <a:cs typeface="+mj-cs"/>
                <a:sym typeface="Arial"/>
              </a:rPr>
              <a:t>4</a:t>
            </a:r>
          </a:p>
        </p:txBody>
      </p:sp>
      <p:sp>
        <p:nvSpPr>
          <p:cNvPr id="83" name="TextBox 82">
            <a:extLst>
              <a:ext uri="{FF2B5EF4-FFF2-40B4-BE49-F238E27FC236}">
                <a16:creationId xmlns:a16="http://schemas.microsoft.com/office/drawing/2014/main" id="{8C887B84-FED3-4427-A133-3DA0AF7DF583}"/>
              </a:ext>
            </a:extLst>
          </p:cNvPr>
          <p:cNvSpPr txBox="1"/>
          <p:nvPr/>
        </p:nvSpPr>
        <p:spPr>
          <a:xfrm>
            <a:off x="25304046" y="12947502"/>
            <a:ext cx="745673"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7030A0"/>
                </a:solidFill>
                <a:effectLst/>
                <a:uFillTx/>
                <a:latin typeface="+mj-lt"/>
                <a:ea typeface="+mj-ea"/>
                <a:cs typeface="+mj-cs"/>
                <a:sym typeface="Arial"/>
              </a:rPr>
              <a:t>5</a:t>
            </a:r>
          </a:p>
        </p:txBody>
      </p:sp>
      <p:pic>
        <p:nvPicPr>
          <p:cNvPr id="6" name="Picture 5">
            <a:extLst>
              <a:ext uri="{FF2B5EF4-FFF2-40B4-BE49-F238E27FC236}">
                <a16:creationId xmlns:a16="http://schemas.microsoft.com/office/drawing/2014/main" id="{2528A2AA-069E-47F5-8798-167904413ED0}"/>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backgroundRemoval t="9987" b="89914" l="5184" r="89931">
                        <a14:foregroundMark x1="9722" y1="44808" x2="7391" y2="46759"/>
                        <a14:foregroundMark x1="7391" y1="46759" x2="3571" y2="55192"/>
                        <a14:foregroundMark x1="3571" y1="55192" x2="2753" y2="59425"/>
                        <a14:foregroundMark x1="2753" y1="59425" x2="3051" y2="66997"/>
                        <a14:foregroundMark x1="3051" y1="66997" x2="4638" y2="71958"/>
                        <a14:foregroundMark x1="4638" y1="71958" x2="5531" y2="73545"/>
                        <a14:foregroundMark x1="5531" y1="73545" x2="6969" y2="74438"/>
                        <a14:foregroundMark x1="6969" y1="74438" x2="8482" y2="74405"/>
                        <a14:foregroundMark x1="8482" y1="74405" x2="9623" y2="73677"/>
                        <a14:foregroundMark x1="9623" y1="73677" x2="10565" y2="72354"/>
                        <a14:foregroundMark x1="10565" y1="72354" x2="11086" y2="46230"/>
                        <a14:foregroundMark x1="11086" y1="46230" x2="10441" y2="44676"/>
                        <a14:foregroundMark x1="10441" y1="44676" x2="9152" y2="45205"/>
                        <a14:foregroundMark x1="9152" y1="45205" x2="9028" y2="45470"/>
                        <a14:foregroundMark x1="8160" y1="73776" x2="7564" y2="60284"/>
                        <a14:foregroundMark x1="7564" y1="60284" x2="7515" y2="53803"/>
                        <a14:foregroundMark x1="7515" y1="53803" x2="6969" y2="52017"/>
                        <a14:foregroundMark x1="6969" y1="52017" x2="5531" y2="51984"/>
                        <a14:foregroundMark x1="5531" y1="51984" x2="4340" y2="53009"/>
                        <a14:foregroundMark x1="4340" y1="53009" x2="1835" y2="58036"/>
                        <a14:foregroundMark x1="1835" y1="58036" x2="967" y2="61938"/>
                        <a14:foregroundMark x1="967" y1="61938" x2="1290" y2="67030"/>
                        <a14:foregroundMark x1="1290" y1="67030" x2="2257" y2="69081"/>
                        <a14:foregroundMark x1="2257" y1="69081" x2="7292" y2="72156"/>
                        <a14:foregroundMark x1="7292" y1="72156" x2="8160" y2="73380"/>
                        <a14:foregroundMark x1="8160" y1="73380" x2="8209" y2="73512"/>
                        <a14:foregroundMark x1="6448" y1="73247" x2="5134" y2="72784"/>
                        <a14:foregroundMark x1="5134" y1="72784" x2="3671" y2="70569"/>
                        <a14:foregroundMark x1="3671" y1="70569" x2="2803" y2="67493"/>
                        <a14:foregroundMark x1="2803" y1="67493" x2="2778" y2="61706"/>
                        <a14:foregroundMark x1="2778" y1="61706" x2="3894" y2="58201"/>
                        <a14:foregroundMark x1="3894" y1="58201" x2="5184" y2="56845"/>
                        <a14:foregroundMark x1="5184" y1="56845" x2="6473" y2="56548"/>
                        <a14:foregroundMark x1="6473" y1="56548" x2="7664" y2="57242"/>
                        <a14:foregroundMark x1="7664" y1="57242" x2="8681" y2="60979"/>
                        <a14:foregroundMark x1="8681" y1="60979" x2="8780" y2="65807"/>
                        <a14:foregroundMark x1="8780" y1="65807" x2="7961" y2="69312"/>
                        <a14:foregroundMark x1="7961" y1="69312" x2="6920" y2="71429"/>
                        <a14:foregroundMark x1="6920" y1="71429" x2="5804" y2="72354"/>
                        <a14:foregroundMark x1="5804" y1="72354" x2="5184" y2="72421"/>
                        <a14:foregroundMark x1="68527" y1="14352" x2="68527" y2="16237"/>
                        <a14:foregroundMark x1="68527" y1="16237" x2="68006" y2="17923"/>
                        <a14:foregroundMark x1="68006" y1="17923" x2="65327" y2="20073"/>
                        <a14:foregroundMark x1="65327" y1="20073" x2="56176" y2="20966"/>
                        <a14:foregroundMark x1="56176" y1="20966" x2="54663" y2="19808"/>
                        <a14:foregroundMark x1="54663" y1="19808" x2="54043" y2="18353"/>
                        <a14:foregroundMark x1="54043" y1="18353" x2="53894" y2="16270"/>
                        <a14:foregroundMark x1="53894" y1="16270" x2="54340" y2="14649"/>
                        <a14:foregroundMark x1="54340" y1="14649" x2="55531" y2="13029"/>
                        <a14:foregroundMark x1="55531" y1="13029" x2="56746" y2="12169"/>
                        <a14:foregroundMark x1="56746" y1="12169" x2="61607" y2="11409"/>
                        <a14:foregroundMark x1="61607" y1="11409" x2="67857" y2="11772"/>
                        <a14:foregroundMark x1="67857" y1="11772" x2="69593" y2="12698"/>
                        <a14:foregroundMark x1="69593" y1="12698" x2="70064" y2="14583"/>
                        <a14:foregroundMark x1="70064" y1="14583" x2="68824" y2="15608"/>
                        <a14:foregroundMark x1="68824" y1="15608" x2="67981" y2="15774"/>
                      </a14:backgroundRemoval>
                    </a14:imgEffect>
                  </a14:imgLayer>
                </a14:imgProps>
              </a:ext>
              <a:ext uri="{28A0092B-C50C-407E-A947-70E740481C1C}">
                <a14:useLocalDpi xmlns:a14="http://schemas.microsoft.com/office/drawing/2010/main" val="0"/>
              </a:ext>
            </a:extLst>
          </a:blip>
          <a:srcRect t="8330" r="16971" b="23613"/>
          <a:stretch/>
        </p:blipFill>
        <p:spPr>
          <a:xfrm>
            <a:off x="1113867" y="26429316"/>
            <a:ext cx="9203629" cy="5658050"/>
          </a:xfrm>
          <a:prstGeom prst="rect">
            <a:avLst/>
          </a:prstGeom>
        </p:spPr>
      </p:pic>
      <p:pic>
        <p:nvPicPr>
          <p:cNvPr id="7" name="Picture 6">
            <a:extLst>
              <a:ext uri="{FF2B5EF4-FFF2-40B4-BE49-F238E27FC236}">
                <a16:creationId xmlns:a16="http://schemas.microsoft.com/office/drawing/2014/main" id="{8A6AF676-5EEE-4B1B-B3DE-A7F9BA8F9615}"/>
              </a:ext>
            </a:extLst>
          </p:cNvPr>
          <p:cNvPicPr>
            <a:picLocks noChangeAspect="1"/>
          </p:cNvPicPr>
          <p:nvPr/>
        </p:nvPicPr>
        <p:blipFill rotWithShape="1">
          <a:blip r:embed="rId16"/>
          <a:srcRect r="2784"/>
          <a:stretch/>
        </p:blipFill>
        <p:spPr>
          <a:xfrm rot="19901584">
            <a:off x="9711549" y="26933162"/>
            <a:ext cx="1227133" cy="1753172"/>
          </a:xfrm>
          <a:prstGeom prst="rect">
            <a:avLst/>
          </a:prstGeom>
        </p:spPr>
      </p:pic>
      <p:pic>
        <p:nvPicPr>
          <p:cNvPr id="12" name="Picture 11">
            <a:extLst>
              <a:ext uri="{FF2B5EF4-FFF2-40B4-BE49-F238E27FC236}">
                <a16:creationId xmlns:a16="http://schemas.microsoft.com/office/drawing/2014/main" id="{11472BC2-2B1D-4DED-9BEE-E3DE811210AA}"/>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237306" y="26772791"/>
            <a:ext cx="9483271" cy="5256442"/>
          </a:xfrm>
          <a:prstGeom prst="rect">
            <a:avLst/>
          </a:prstGeom>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F6FC6"/>
      </a:accent1>
      <a:accent2>
        <a:srgbClr val="009DD9"/>
      </a:accent2>
      <a:accent3>
        <a:srgbClr val="0BD0D9"/>
      </a:accent3>
      <a:accent4>
        <a:srgbClr val="10CF9B"/>
      </a:accent4>
      <a:accent5>
        <a:srgbClr val="7CCA62"/>
      </a:accent5>
      <a:accent6>
        <a:srgbClr val="A5C249"/>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F6FC6"/>
      </a:accent1>
      <a:accent2>
        <a:srgbClr val="009DD9"/>
      </a:accent2>
      <a:accent3>
        <a:srgbClr val="0BD0D9"/>
      </a:accent3>
      <a:accent4>
        <a:srgbClr val="10CF9B"/>
      </a:accent4>
      <a:accent5>
        <a:srgbClr val="7CCA62"/>
      </a:accent5>
      <a:accent6>
        <a:srgbClr val="A5C249"/>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1831</TotalTime>
  <Words>532</Words>
  <Application>Microsoft Office PowerPoint</Application>
  <PresentationFormat>Custom</PresentationFormat>
  <Paragraphs>101</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Helvetica</vt:lpstr>
      <vt:lpstr>Times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Sophie D'Amico</dc:creator>
  <cp:lastModifiedBy>Sophie D'Amico</cp:lastModifiedBy>
  <cp:revision>33</cp:revision>
  <dcterms:modified xsi:type="dcterms:W3CDTF">2019-04-08T20:16:28Z</dcterms:modified>
</cp:coreProperties>
</file>